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368" r:id="rId5"/>
    <p:sldId id="369" r:id="rId6"/>
    <p:sldId id="384" r:id="rId7"/>
    <p:sldId id="372"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 id="399" r:id="rId23"/>
    <p:sldId id="400" r:id="rId24"/>
    <p:sldId id="401" r:id="rId25"/>
    <p:sldId id="402" r:id="rId26"/>
    <p:sldId id="403" r:id="rId27"/>
    <p:sldId id="404" r:id="rId28"/>
    <p:sldId id="405" r:id="rId29"/>
    <p:sldId id="406" r:id="rId30"/>
    <p:sldId id="407" r:id="rId31"/>
    <p:sldId id="408" r:id="rId32"/>
    <p:sldId id="436" r:id="rId33"/>
    <p:sldId id="435" r:id="rId34"/>
    <p:sldId id="437" r:id="rId35"/>
    <p:sldId id="411" r:id="rId36"/>
    <p:sldId id="444" r:id="rId37"/>
    <p:sldId id="410" r:id="rId38"/>
    <p:sldId id="445" r:id="rId39"/>
    <p:sldId id="412" r:id="rId40"/>
    <p:sldId id="447" r:id="rId41"/>
    <p:sldId id="446" r:id="rId42"/>
    <p:sldId id="413" r:id="rId43"/>
    <p:sldId id="443" r:id="rId44"/>
    <p:sldId id="414" r:id="rId45"/>
    <p:sldId id="421" r:id="rId46"/>
    <p:sldId id="416" r:id="rId47"/>
    <p:sldId id="448" r:id="rId48"/>
    <p:sldId id="439" r:id="rId49"/>
    <p:sldId id="417" r:id="rId50"/>
    <p:sldId id="418" r:id="rId51"/>
    <p:sldId id="422" r:id="rId52"/>
    <p:sldId id="441" r:id="rId53"/>
    <p:sldId id="427" r:id="rId54"/>
    <p:sldId id="428" r:id="rId55"/>
    <p:sldId id="442" r:id="rId56"/>
    <p:sldId id="430" r:id="rId57"/>
    <p:sldId id="431" r:id="rId58"/>
    <p:sldId id="420" r:id="rId59"/>
    <p:sldId id="450" r:id="rId60"/>
    <p:sldId id="433" r:id="rId61"/>
    <p:sldId id="419" r:id="rId62"/>
    <p:sldId id="440" r:id="rId63"/>
    <p:sldId id="383" r:id="rId64"/>
    <p:sldId id="367" r:id="rId65"/>
    <p:sldId id="274" r:id="rId6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na Bowen" initials="" lastIdx="13" clrIdx="0"/>
  <p:cmAuthor id="2" name="Aimee DesRoches" initials="" lastIdx="11" clrIdx="1"/>
  <p:cmAuthor id="3" name="Unknown User1" initials="Unknown User1" lastIdx="26"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p:restoredTop sz="94141"/>
  </p:normalViewPr>
  <p:slideViewPr>
    <p:cSldViewPr snapToGrid="0" snapToObjects="1">
      <p:cViewPr varScale="1">
        <p:scale>
          <a:sx n="123" d="100"/>
          <a:sy n="123" d="100"/>
        </p:scale>
        <p:origin x="816" y="19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08D535-583A-D64A-8A55-756AAED31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DB92B15-18CE-324B-85B7-3F066F4984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8CBF30C-C858-CF4F-A2EE-5FCF172247C7}" type="datetimeFigureOut">
              <a:rPr lang="en-US"/>
              <a:pPr>
                <a:defRPr/>
              </a:pPr>
              <a:t>7/13/21</a:t>
            </a:fld>
            <a:endParaRPr lang="en-US"/>
          </a:p>
        </p:txBody>
      </p:sp>
      <p:sp>
        <p:nvSpPr>
          <p:cNvPr id="4" name="Footer Placeholder 3">
            <a:extLst>
              <a:ext uri="{FF2B5EF4-FFF2-40B4-BE49-F238E27FC236}">
                <a16:creationId xmlns:a16="http://schemas.microsoft.com/office/drawing/2014/main" id="{6F510894-A712-EB45-A9A4-D305CAD697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5F7F45A-FCA1-6E4F-B179-AE52C657B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57B8720-14E0-3D4C-A4CA-B8ED7B80C954}"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4CC635-4006-CA4C-A7C2-3C529BEEF9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8F3321C-1990-2940-8E52-7E1CD0B374F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6C844CAB-6D55-8D43-A67E-DD050D68C81F}" type="datetimeFigureOut">
              <a:rPr lang="en-US"/>
              <a:pPr>
                <a:defRPr/>
              </a:pPr>
              <a:t>7/13/21</a:t>
            </a:fld>
            <a:endParaRPr lang="en-US"/>
          </a:p>
        </p:txBody>
      </p:sp>
      <p:sp>
        <p:nvSpPr>
          <p:cNvPr id="4" name="Slide Image Placeholder 3">
            <a:extLst>
              <a:ext uri="{FF2B5EF4-FFF2-40B4-BE49-F238E27FC236}">
                <a16:creationId xmlns:a16="http://schemas.microsoft.com/office/drawing/2014/main" id="{82DB1E8B-EA45-0849-8838-547E323C524A}"/>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539AB5E-57C1-1F41-B274-EC936EB24BC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1EC8632-5427-B64E-9684-FBFA7072F5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E5CFE322-4EBA-0A4C-80B9-255DEF3C1F4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3EFB156-BC77-5C4E-97C5-0EEE590E88B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FROM LIXUID TEAM:</a:t>
            </a:r>
          </a:p>
          <a:p>
            <a:r>
              <a:rPr lang="en-US" dirty="0"/>
              <a:t>Publishers</a:t>
            </a:r>
            <a:r>
              <a:rPr lang="en-US" baseline="0" dirty="0"/>
              <a:t> understand the importance of XML for published articles because 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BUT WHY</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IS XML BECOMING INCREASINGLY IMPORTANT, AND WHY SHOULD WE WANT IT EARLIER IN THE EDITORIAL PROCESS?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You can’t do much with the metadata in a PDF. (Yes, we can send a PDF to </a:t>
            </a:r>
            <a:r>
              <a:rPr lang="en-US" baseline="0" dirty="0" err="1">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ms</a:t>
            </a: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evaluation and other AI/ML tools, but far more robust and preferred by the partners to send XML).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 Personal identifiers (PIDs), Funding Information, Institutional identifiers (Ringgold, ROR, etc.) are increasingly important.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If we have XML early in the editorial process, the submission (XML) can be sent off to AI/ML manuscript evaluation services, etc. </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31</a:t>
            </a:fld>
            <a:endParaRPr lang="en-US"/>
          </a:p>
        </p:txBody>
      </p:sp>
    </p:spTree>
    <p:extLst>
      <p:ext uri="{BB962C8B-B14F-4D97-AF65-F5344CB8AC3E}">
        <p14:creationId xmlns:p14="http://schemas.microsoft.com/office/powerpoint/2010/main" val="321966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46</a:t>
            </a:fld>
            <a:endParaRPr lang="en-US"/>
          </a:p>
        </p:txBody>
      </p:sp>
    </p:spTree>
    <p:extLst>
      <p:ext uri="{BB962C8B-B14F-4D97-AF65-F5344CB8AC3E}">
        <p14:creationId xmlns:p14="http://schemas.microsoft.com/office/powerpoint/2010/main" val="1756495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We</a:t>
            </a:r>
            <a:r>
              <a:rPr lang="en-US" baseline="0" dirty="0"/>
              <a:t> have integrated the </a:t>
            </a:r>
            <a:r>
              <a:rPr lang="en-US" baseline="0" dirty="0" err="1"/>
              <a:t>Fonto</a:t>
            </a:r>
            <a:r>
              <a:rPr lang="en-US" baseline="0" dirty="0"/>
              <a:t> XML Editing tool with EM and PM. Here you can see the ‘Edit Manuscript Text’ link in the Submission Tasks Assigned to Me folder. Clicking it takes the user directly into the XML Editing environment. I know you’ve seen some screenshots but I’m just going to give you a quick high-level tour of the tool.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48</a:t>
            </a:fld>
            <a:endParaRPr lang="en-US"/>
          </a:p>
        </p:txBody>
      </p:sp>
    </p:spTree>
    <p:extLst>
      <p:ext uri="{BB962C8B-B14F-4D97-AF65-F5344CB8AC3E}">
        <p14:creationId xmlns:p14="http://schemas.microsoft.com/office/powerpoint/2010/main" val="882413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onboarding Cochrane Review Group.</a:t>
            </a:r>
          </a:p>
          <a:p>
            <a:endParaRPr lang="en-US" dirty="0"/>
          </a:p>
          <a:p>
            <a:r>
              <a:rPr lang="en-US" dirty="0"/>
              <a:t>We wanted to see if users</a:t>
            </a:r>
            <a:r>
              <a:rPr lang="en-US" baseline="0" dirty="0"/>
              <a:t> could figure out what they had to do, with no instructions or prior information.</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50</a:t>
            </a:fld>
            <a:endParaRPr lang="en-US"/>
          </a:p>
        </p:txBody>
      </p:sp>
    </p:spTree>
    <p:extLst>
      <p:ext uri="{BB962C8B-B14F-4D97-AF65-F5344CB8AC3E}">
        <p14:creationId xmlns:p14="http://schemas.microsoft.com/office/powerpoint/2010/main" val="366367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Overall the feedback was</a:t>
            </a:r>
            <a:r>
              <a:rPr lang="en-US" baseline="0" dirty="0"/>
              <a:t> very positive. </a:t>
            </a:r>
          </a:p>
          <a:p>
            <a:pPr marL="171450" indent="-171450">
              <a:buFont typeface="Arial" panose="020B0604020202020204" pitchFamily="34" charset="0"/>
              <a:buChar char="•"/>
            </a:pPr>
            <a:r>
              <a:rPr lang="en-US" baseline="0" dirty="0"/>
              <a:t>Biggest challenge is that we need a near-zero learning curve because Authors will not have any prior training. If you can think back to the first time you used MS </a:t>
            </a:r>
            <a:r>
              <a:rPr lang="en-US" baseline="0" dirty="0" err="1"/>
              <a:t>Powerpoint</a:t>
            </a:r>
            <a:r>
              <a:rPr lang="en-US" baseline="0" dirty="0"/>
              <a:t> or Gmail, it takes a minute to find something but once you’ve found it, you’re good. That was a common theme here.</a:t>
            </a:r>
          </a:p>
          <a:p>
            <a:pPr marL="171450" indent="-171450">
              <a:buFont typeface="Arial" panose="020B0604020202020204" pitchFamily="34" charset="0"/>
              <a:buChar char="•"/>
            </a:pPr>
            <a:r>
              <a:rPr lang="en-US" baseline="0" dirty="0"/>
              <a:t>This exercise has informed what the help and online guidance covers, as well as what the journals will want to include in their instructions and task assignment letters.</a:t>
            </a:r>
          </a:p>
          <a:p>
            <a:pPr marL="171450" indent="-171450">
              <a:buFont typeface="Arial" panose="020B0604020202020204" pitchFamily="34" charset="0"/>
              <a:buChar char="•"/>
            </a:pPr>
            <a:r>
              <a:rPr lang="en-US" baseline="0" dirty="0"/>
              <a:t>Another benefit of working with </a:t>
            </a:r>
            <a:r>
              <a:rPr lang="en-US" baseline="0" dirty="0" err="1"/>
              <a:t>Fonto</a:t>
            </a:r>
            <a:r>
              <a:rPr lang="en-US" baseline="0" dirty="0"/>
              <a:t> is that they are continuing to enhance their product. We met with them just this morning to review the user feedback, and we were pleasantly surprised to learn that a few of our major product enhancement requests were included in the latest release or are on their development  roadmap.</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51</a:t>
            </a:fld>
            <a:endParaRPr lang="en-US"/>
          </a:p>
        </p:txBody>
      </p:sp>
    </p:spTree>
    <p:extLst>
      <p:ext uri="{BB962C8B-B14F-4D97-AF65-F5344CB8AC3E}">
        <p14:creationId xmlns:p14="http://schemas.microsoft.com/office/powerpoint/2010/main" val="1319621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integrating the </a:t>
            </a:r>
            <a:r>
              <a:rPr lang="en-US" dirty="0" err="1"/>
              <a:t>Typefi</a:t>
            </a:r>
            <a:r>
              <a:rPr lang="en-US" dirty="0"/>
              <a:t> auto-pagination</a:t>
            </a:r>
            <a:r>
              <a:rPr lang="en-US" baseline="0" dirty="0"/>
              <a:t> engine. It is currently in development and planned to be available in late Q2 or early Q3 of this year.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Eliminates the need and cost of a typesetter and reduces TATs - </a:t>
            </a:r>
            <a:r>
              <a:rPr lang="en-US" baseline="0" dirty="0" err="1"/>
              <a:t>Typefi</a:t>
            </a:r>
            <a:r>
              <a:rPr lang="en-US" baseline="0" dirty="0"/>
              <a:t> claims up to 80% faster.</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PM production task triggers the job to create composed PDFs and finished graphic files and package it up for zip file delivery.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STOP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will work with you to define </a:t>
            </a:r>
            <a:r>
              <a:rPr lang="en-US" baseline="0" dirty="0" err="1"/>
              <a:t>Typefi</a:t>
            </a:r>
            <a:r>
              <a:rPr lang="en-US" baseline="0" dirty="0"/>
              <a:t> workflows which include: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XSLT to transform Aries XML to CXML (the format understood by </a:t>
            </a:r>
            <a:r>
              <a:rPr lang="en-US" baseline="0" dirty="0" err="1"/>
              <a:t>Typefi</a:t>
            </a:r>
            <a:r>
              <a:rPr lang="en-US" baseline="0" dirty="0"/>
              <a:t> and </a:t>
            </a:r>
            <a:r>
              <a:rPr lang="en-US" baseline="0" dirty="0" err="1"/>
              <a:t>Indesign</a:t>
            </a:r>
            <a:r>
              <a:rPr lang="en-US"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Automated sophisticated layout in InDesign based on your template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Output to PDF – optimized for print or online delivery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Package everything into a zip file for delivery to hosting platform</a:t>
            </a:r>
          </a:p>
          <a:p>
            <a:endParaRPr lang="en-US" baseline="0"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53</a:t>
            </a:fld>
            <a:endParaRPr lang="en-US"/>
          </a:p>
        </p:txBody>
      </p:sp>
    </p:spTree>
    <p:extLst>
      <p:ext uri="{BB962C8B-B14F-4D97-AF65-F5344CB8AC3E}">
        <p14:creationId xmlns:p14="http://schemas.microsoft.com/office/powerpoint/2010/main" val="1775112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we know that most, if not all, publishers generate XML at some point in the production process, which is what sits under the hood for </a:t>
            </a:r>
            <a:r>
              <a:rPr lang="en-US" baseline="0" dirty="0" err="1"/>
              <a:t>LiXuid</a:t>
            </a:r>
            <a:r>
              <a:rPr lang="en-US" baseline="0" dirty="0"/>
              <a:t> tools like the XML editor and auto-pagination after a paper has been accepted for publication. </a:t>
            </a:r>
          </a:p>
          <a:p>
            <a:endParaRPr lang="en-US" baseline="0" dirty="0"/>
          </a:p>
          <a:p>
            <a:r>
              <a:rPr lang="en-US" baseline="0" dirty="0"/>
              <a:t>But, if we can generate full text XML around time of submission, there are so many possibilities for services that we can offer. The submission can be sent off to manuscript quality tools like </a:t>
            </a:r>
            <a:r>
              <a:rPr lang="en-US" baseline="0" dirty="0" err="1"/>
              <a:t>scite.ai</a:t>
            </a:r>
            <a:r>
              <a:rPr lang="en-US" baseline="0" dirty="0"/>
              <a:t> (Smart Citation looks at citations and indicates whether the cited article provides supporting or contradictory evidence) or </a:t>
            </a:r>
            <a:r>
              <a:rPr lang="en-US" baseline="0" dirty="0" err="1"/>
              <a:t>unsilo</a:t>
            </a:r>
            <a:r>
              <a:rPr lang="en-US" baseline="0" dirty="0"/>
              <a:t> (technical checks).</a:t>
            </a:r>
          </a:p>
          <a:p>
            <a:endParaRPr lang="en-US" baseline="0" dirty="0"/>
          </a:p>
          <a:p>
            <a:r>
              <a:rPr lang="en-US" baseline="0" dirty="0"/>
              <a:t>Reviewers can conduct peer review commentary in the same XML editing environment that authors and production editors are familiar with, also seamlessly integrated with EM. This is easily extended to the revision process would also be supported in this XML environment, once again the same UI that authors are becoming familiar with and totally integrated with EM/PM. </a:t>
            </a:r>
          </a:p>
          <a:p>
            <a:endParaRPr lang="en-US" baseline="0" dirty="0"/>
          </a:p>
          <a:p>
            <a:r>
              <a:rPr lang="en-US" baseline="0" dirty="0"/>
              <a:t>Both the review commentary and revision edits are captured contextually in the document, which is so much better than trying to align comments made in PDFs or in Word where maybe the author forgot to turn track changes on, and so 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56</a:t>
            </a:fld>
            <a:endParaRPr lang="en-US"/>
          </a:p>
        </p:txBody>
      </p:sp>
    </p:spTree>
    <p:extLst>
      <p:ext uri="{BB962C8B-B14F-4D97-AF65-F5344CB8AC3E}">
        <p14:creationId xmlns:p14="http://schemas.microsoft.com/office/powerpoint/2010/main" val="2683307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started</a:t>
            </a:r>
            <a:r>
              <a:rPr lang="en-US" baseline="0" dirty="0"/>
              <a:t> exploring what the integration would look like between EM and the review commentary in the </a:t>
            </a:r>
            <a:r>
              <a:rPr lang="en-US" baseline="0" dirty="0" err="1"/>
              <a:t>Fonto</a:t>
            </a:r>
            <a:r>
              <a:rPr lang="en-US" baseline="0" dirty="0"/>
              <a:t> Review module.</a:t>
            </a:r>
          </a:p>
          <a:p>
            <a:endParaRPr lang="en-US" baseline="0" dirty="0"/>
          </a:p>
          <a:p>
            <a:r>
              <a:rPr lang="en-US" i="1" baseline="0" dirty="0">
                <a:solidFill>
                  <a:schemeClr val="bg1">
                    <a:lumMod val="65000"/>
                  </a:schemeClr>
                </a:solidFill>
              </a:rPr>
              <a:t>We envision the Reviewer Questionnaire and other functionality residing in EM but the Reviewer would simply click a link from the Submit Recommendation page to enter the review commentary environment, review and comment on the manuscript, and upon saving return back to EM where they can submit their full review. </a:t>
            </a:r>
          </a:p>
          <a:p>
            <a:endParaRPr lang="en-US" baseline="0" dirty="0"/>
          </a:p>
          <a:p>
            <a:r>
              <a:rPr lang="en-US" baseline="0" dirty="0"/>
              <a:t>This is virtually the same UI as the XML editing environment, but the submission is “locked down” and cannot be edited. Instead, Reviewers are commenting either generally on the paper or select text or figures or whatever and make suggestions and comments.</a:t>
            </a:r>
          </a:p>
          <a:p>
            <a:endParaRPr lang="en-US" baseline="0" dirty="0"/>
          </a:p>
          <a:p>
            <a:r>
              <a:rPr lang="en-US" baseline="0" dirty="0"/>
              <a:t>The editor can review the comments and choose whether or not to make the proposed changes.</a:t>
            </a:r>
          </a:p>
          <a:p>
            <a:endParaRPr lang="en-US" baseline="0" dirty="0"/>
          </a:p>
          <a:p>
            <a:r>
              <a:rPr lang="en-US" baseline="0" dirty="0"/>
              <a:t>The editor can also review the comments and the original text that the comment was made.</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57</a:t>
            </a:fld>
            <a:endParaRPr lang="en-US"/>
          </a:p>
        </p:txBody>
      </p:sp>
    </p:spTree>
    <p:extLst>
      <p:ext uri="{BB962C8B-B14F-4D97-AF65-F5344CB8AC3E}">
        <p14:creationId xmlns:p14="http://schemas.microsoft.com/office/powerpoint/2010/main" val="2092034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NOTES FROM LIXUID TEAM</a:t>
            </a:r>
          </a:p>
          <a:p>
            <a:pPr marL="228600" indent="-228600">
              <a:buFont typeface="+mj-lt"/>
              <a:buAutoNum type="arabicPeriod"/>
            </a:pPr>
            <a:r>
              <a:rPr lang="en-US" dirty="0"/>
              <a:t>The tools</a:t>
            </a:r>
            <a:r>
              <a:rPr lang="en-US" baseline="0" dirty="0"/>
              <a:t> we provide (</a:t>
            </a:r>
            <a:r>
              <a:rPr lang="en-US" baseline="0" dirty="0" err="1"/>
              <a:t>Fonto</a:t>
            </a:r>
            <a:r>
              <a:rPr lang="en-US" baseline="0" dirty="0"/>
              <a:t> editor now, full text conversion/peer review/revise later) give users a user-friendly way to do their work and progress the submission through the workflow, without any knowledge or even clue about XML.</a:t>
            </a:r>
          </a:p>
          <a:p>
            <a:pPr marL="685800" lvl="1" indent="-228600">
              <a:buFont typeface="Arial" panose="020B0604020202020204" pitchFamily="34" charset="0"/>
              <a:buChar char="•"/>
            </a:pPr>
            <a:r>
              <a:rPr lang="en-US" baseline="0" dirty="0"/>
              <a:t>Users cannot “break” (invalidate) the XML because our tools (</a:t>
            </a:r>
            <a:r>
              <a:rPr lang="en-US" baseline="0" dirty="0" err="1"/>
              <a:t>Fonto</a:t>
            </a:r>
            <a:r>
              <a:rPr lang="en-US" baseline="0" dirty="0"/>
              <a:t>) prevents them from doing so. Every edit they make in the </a:t>
            </a:r>
            <a:r>
              <a:rPr lang="en-US" baseline="0" dirty="0" err="1"/>
              <a:t>Fonto</a:t>
            </a:r>
            <a:r>
              <a:rPr lang="en-US" baseline="0" dirty="0"/>
              <a:t> UI results in a change to the underlying XML, automatically updating the structure/tagging behind the scenes.</a:t>
            </a:r>
            <a:endParaRPr lang="en-US" dirty="0"/>
          </a:p>
          <a:p>
            <a:pPr marL="228600" indent="-228600">
              <a:buFont typeface="+mj-lt"/>
              <a:buAutoNum type="arabicPeriod"/>
            </a:pPr>
            <a:endParaRPr lang="en-US" dirty="0"/>
          </a:p>
          <a:p>
            <a:pPr marL="228600" indent="-228600">
              <a:buFont typeface="+mj-lt"/>
              <a:buAutoNum type="arabicPeriod"/>
            </a:pPr>
            <a:r>
              <a:rPr lang="en-US" dirty="0"/>
              <a:t>Aries XML is:</a:t>
            </a:r>
          </a:p>
          <a:p>
            <a:pPr marL="685800" lvl="1" indent="-228600">
              <a:buFont typeface="Arial" panose="020B0604020202020204" pitchFamily="34" charset="0"/>
              <a:buChar char="•"/>
            </a:pPr>
            <a:r>
              <a:rPr lang="en-US" dirty="0"/>
              <a:t>Subset</a:t>
            </a:r>
            <a:r>
              <a:rPr lang="en-US" baseline="0" dirty="0"/>
              <a:t> of JATS DTD (Why? JATS is very loose and allows lots of variation in tagging. In order for us to build tools (</a:t>
            </a:r>
            <a:r>
              <a:rPr lang="en-US" baseline="0" dirty="0" err="1"/>
              <a:t>Fonto</a:t>
            </a:r>
            <a:r>
              <a:rPr lang="en-US" baseline="0" dirty="0"/>
              <a:t>) to sit on top of the XML, it needs to be tighter. </a:t>
            </a:r>
            <a:r>
              <a:rPr lang="en-US" baseline="0" dirty="0" err="1"/>
              <a:t>Eg</a:t>
            </a:r>
            <a:r>
              <a:rPr lang="en-US" baseline="0" dirty="0"/>
              <a:t>, JATS allows 16 different ways to associate affiliations with authors. It would be complex and expensive for our editing tool to know how to handle all 16 ways, so we strip it down to 1 way.</a:t>
            </a:r>
          </a:p>
          <a:p>
            <a:pPr marL="685800" lvl="1" indent="-228600">
              <a:buFont typeface="Arial" panose="020B0604020202020204" pitchFamily="34" charset="0"/>
              <a:buChar char="•"/>
            </a:pPr>
            <a:r>
              <a:rPr lang="en-US" baseline="0" dirty="0"/>
              <a:t>Compliant with JATS4R (JATS for Reuse) and PMC (PubMed Central)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58</a:t>
            </a:fld>
            <a:endParaRPr lang="en-US"/>
          </a:p>
        </p:txBody>
      </p:sp>
    </p:spTree>
    <p:extLst>
      <p:ext uri="{BB962C8B-B14F-4D97-AF65-F5344CB8AC3E}">
        <p14:creationId xmlns:p14="http://schemas.microsoft.com/office/powerpoint/2010/main" val="3597854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DC417053-0386-2F43-B61E-E8E60C17BE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7DB8DCF1-BEB0-D447-A8C7-6AB324960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8131" name="Slide Number Placeholder 3">
            <a:extLst>
              <a:ext uri="{FF2B5EF4-FFF2-40B4-BE49-F238E27FC236}">
                <a16:creationId xmlns:a16="http://schemas.microsoft.com/office/drawing/2014/main" id="{6FE50C69-674D-E842-B929-5A52A6694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DBBD1213-DFDD-9448-8461-84565E36278D}" type="slidenum">
              <a:rPr lang="en-US" altLang="en-US">
                <a:latin typeface="Calibri" panose="020F0502020204030204" pitchFamily="34" charset="0"/>
              </a:rPr>
              <a:pPr fontAlgn="base">
                <a:spcBef>
                  <a:spcPct val="0"/>
                </a:spcBef>
                <a:spcAft>
                  <a:spcPct val="0"/>
                </a:spcAft>
              </a:pPr>
              <a:t>61</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2DCC5BF-480C-3841-BF28-1AF1DF1331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43A58391-8AA4-C545-94B3-DCD3EB213C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0179" name="Slide Number Placeholder 3">
            <a:extLst>
              <a:ext uri="{FF2B5EF4-FFF2-40B4-BE49-F238E27FC236}">
                <a16:creationId xmlns:a16="http://schemas.microsoft.com/office/drawing/2014/main" id="{E657E7BD-4A01-334B-A259-511E4AF799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fontAlgn="base">
              <a:spcBef>
                <a:spcPct val="0"/>
              </a:spcBef>
              <a:spcAft>
                <a:spcPct val="0"/>
              </a:spcAft>
            </a:pPr>
            <a:fld id="{06BAFB81-7EB5-5042-9A5C-56CD0C1AB2C1}" type="slidenum">
              <a:rPr lang="en-US" altLang="en-US">
                <a:latin typeface="Calibri" panose="020F0502020204030204" pitchFamily="34" charset="0"/>
              </a:rPr>
              <a:pPr fontAlgn="base">
                <a:spcBef>
                  <a:spcPct val="0"/>
                </a:spcBef>
                <a:spcAft>
                  <a:spcPct val="0"/>
                </a:spcAft>
              </a:pPr>
              <a:t>62</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NOTES FROM LIXUID TEAM</a:t>
            </a:r>
          </a:p>
          <a:p>
            <a:pPr marL="228600" indent="-228600">
              <a:buAutoNum type="arabicPeriod"/>
            </a:pPr>
            <a:r>
              <a:rPr lang="en-US" baseline="0" dirty="0"/>
              <a:t>Streamline workflow processes</a:t>
            </a:r>
          </a:p>
          <a:p>
            <a:pPr marL="685800" lvl="1" indent="-228600">
              <a:buFont typeface="Arial" panose="020B0604020202020204" pitchFamily="34" charset="0"/>
              <a:buChar char="•"/>
            </a:pPr>
            <a:r>
              <a:rPr lang="en-US" baseline="0" dirty="0"/>
              <a:t>All stakeholders are working on the same definitive version of the submission (XML). No more passing annotated PDFs back and forth (download, edit, upload) and version confusion.</a:t>
            </a:r>
          </a:p>
          <a:p>
            <a:pPr marL="228600" lvl="0" indent="-228600">
              <a:buFont typeface="+mj-lt"/>
              <a:buAutoNum type="arabicPeriod"/>
            </a:pPr>
            <a:r>
              <a:rPr lang="en-US" baseline="0" dirty="0"/>
              <a:t>Seamless experience for all stakeholders</a:t>
            </a:r>
          </a:p>
          <a:p>
            <a:pPr marL="685800" lvl="1" indent="-228600">
              <a:buFont typeface="Arial" panose="020B0604020202020204" pitchFamily="34" charset="0"/>
              <a:buChar char="•"/>
            </a:pPr>
            <a:r>
              <a:rPr lang="en-US" baseline="0" dirty="0"/>
              <a:t>Same familiar, intuitive user interface (</a:t>
            </a:r>
            <a:r>
              <a:rPr lang="en-US" baseline="0" dirty="0" err="1"/>
              <a:t>Fonto</a:t>
            </a:r>
            <a:r>
              <a:rPr lang="en-US" baseline="0" dirty="0"/>
              <a:t> environment) for authors, reviewers, editors</a:t>
            </a:r>
          </a:p>
          <a:p>
            <a:pPr marL="685800" lvl="1" indent="-228600">
              <a:buFont typeface="Arial" panose="020B0604020202020204" pitchFamily="34" charset="0"/>
              <a:buChar char="•"/>
            </a:pPr>
            <a:r>
              <a:rPr lang="en-US" baseline="0" dirty="0"/>
              <a:t>Seamlessly integrated with EM/PM (user feels like she is still in EM/PM, not being passed off to some other platform).</a:t>
            </a:r>
          </a:p>
          <a:p>
            <a:pPr marL="228600" lvl="0" indent="-228600">
              <a:buFont typeface="+mj-lt"/>
              <a:buAutoNum type="arabicPeriod"/>
            </a:pPr>
            <a:r>
              <a:rPr lang="en-US" baseline="0" dirty="0"/>
              <a:t>Higher quality published research</a:t>
            </a:r>
          </a:p>
          <a:p>
            <a:pPr marL="685800" lvl="1" indent="-228600">
              <a:buFont typeface="Arial" panose="020B0604020202020204" pitchFamily="34" charset="0"/>
              <a:buChar char="•"/>
            </a:pPr>
            <a:r>
              <a:rPr lang="en-US" baseline="0" dirty="0"/>
              <a:t>Use </a:t>
            </a:r>
            <a:r>
              <a:rPr lang="en-US" baseline="0" dirty="0" err="1"/>
              <a:t>ms</a:t>
            </a:r>
            <a:r>
              <a:rPr lang="en-US" baseline="0" dirty="0"/>
              <a:t> evaluation tools to determine suitability for journal and other technical checks at time of submission</a:t>
            </a:r>
          </a:p>
          <a:p>
            <a:pPr marL="685800" lvl="1" indent="-228600">
              <a:buFont typeface="Arial" panose="020B0604020202020204" pitchFamily="34" charset="0"/>
              <a:buChar char="•"/>
            </a:pPr>
            <a:r>
              <a:rPr lang="en-US" baseline="0" dirty="0"/>
              <a:t>Peer review commentary is in line and contextually appropriate (think Comment feature in Word), so Editor can make a better/more informed decision. </a:t>
            </a:r>
          </a:p>
          <a:p>
            <a:pPr marL="685800" lvl="1" indent="-228600">
              <a:buFont typeface="Arial" panose="020B0604020202020204" pitchFamily="34" charset="0"/>
              <a:buChar char="•"/>
            </a:pPr>
            <a:r>
              <a:rPr lang="en-US" baseline="0" dirty="0"/>
              <a:t>Author will have more direct feedback on what needs to be corrected.</a:t>
            </a:r>
          </a:p>
          <a:p>
            <a:pPr marL="685800" lvl="1" indent="-228600">
              <a:buFont typeface="Arial" panose="020B0604020202020204" pitchFamily="34" charset="0"/>
              <a:buChar char="•"/>
            </a:pPr>
            <a:r>
              <a:rPr lang="en-US" baseline="0" dirty="0"/>
              <a:t>Overall – each incremental improvement is contributing to better, faster, cheaper research getting out into the world.</a:t>
            </a:r>
          </a:p>
          <a:p>
            <a:pPr marL="228600" lvl="0" indent="-228600">
              <a:buFont typeface="+mj-lt"/>
              <a:buAutoNum type="arabicPeriod"/>
            </a:pPr>
            <a:r>
              <a:rPr lang="en-US" baseline="0" dirty="0"/>
              <a:t>Reduces time to publication – Again, each incremental improvement is contributing to faster turn around times. </a:t>
            </a:r>
          </a:p>
          <a:p>
            <a:pPr marL="228600" lvl="0" indent="-228600">
              <a:buFont typeface="+mj-lt"/>
              <a:buAutoNum type="arabicPeriod"/>
            </a:pPr>
            <a:r>
              <a:rPr lang="en-US" baseline="0" dirty="0"/>
              <a:t>Decrease overall costs - this is a slippery one because we can’t confidently cite where cost savings will be realized without knowing their workflow. Could just be reduced reliance on/elimination of XML operators/off shore vendors for copyediting and page composition.</a:t>
            </a:r>
          </a:p>
          <a:p>
            <a:pPr marL="228600" lvl="0" indent="-228600">
              <a:buFont typeface="+mj-lt"/>
              <a:buAutoNum type="arabicPeriod"/>
            </a:pPr>
            <a:r>
              <a:rPr lang="en-US" baseline="0" dirty="0"/>
              <a:t>Improve Author satisfaction (happiness? Consistent with OKRs or KPOs or something lol).</a:t>
            </a:r>
          </a:p>
          <a:p>
            <a:pPr marL="685800" lvl="1" indent="-228600">
              <a:buFont typeface="Arial" panose="020B0604020202020204" pitchFamily="34" charset="0"/>
              <a:buChar char="•"/>
            </a:pPr>
            <a:r>
              <a:rPr lang="en-US" baseline="0" dirty="0"/>
              <a:t>Their paper gets published faster</a:t>
            </a:r>
          </a:p>
          <a:p>
            <a:pPr marL="685800" lvl="1" indent="-228600">
              <a:buFont typeface="Arial" panose="020B0604020202020204" pitchFamily="34" charset="0"/>
              <a:buChar char="•"/>
            </a:pPr>
            <a:r>
              <a:rPr lang="en-US" baseline="0" dirty="0"/>
              <a:t>Smoother process for proof corrections (today) and revision (future)</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32</a:t>
            </a:fld>
            <a:endParaRPr lang="en-US"/>
          </a:p>
        </p:txBody>
      </p:sp>
    </p:spTree>
    <p:extLst>
      <p:ext uri="{BB962C8B-B14F-4D97-AF65-F5344CB8AC3E}">
        <p14:creationId xmlns:p14="http://schemas.microsoft.com/office/powerpoint/2010/main" val="427284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33</a:t>
            </a:fld>
            <a:endParaRPr lang="en-US"/>
          </a:p>
        </p:txBody>
      </p:sp>
    </p:spTree>
    <p:extLst>
      <p:ext uri="{BB962C8B-B14F-4D97-AF65-F5344CB8AC3E}">
        <p14:creationId xmlns:p14="http://schemas.microsoft.com/office/powerpoint/2010/main" val="167522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34</a:t>
            </a:fld>
            <a:endParaRPr lang="en-US"/>
          </a:p>
        </p:txBody>
      </p:sp>
    </p:spTree>
    <p:extLst>
      <p:ext uri="{BB962C8B-B14F-4D97-AF65-F5344CB8AC3E}">
        <p14:creationId xmlns:p14="http://schemas.microsoft.com/office/powerpoint/2010/main" val="3692495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FB156-BC77-5C4E-97C5-0EEE590E88B7}" type="slidenum">
              <a:rPr lang="en-US" smtClean="0"/>
              <a:pPr>
                <a:defRPr/>
              </a:pPr>
              <a:t>36</a:t>
            </a:fld>
            <a:endParaRPr lang="en-US"/>
          </a:p>
        </p:txBody>
      </p:sp>
    </p:spTree>
    <p:extLst>
      <p:ext uri="{BB962C8B-B14F-4D97-AF65-F5344CB8AC3E}">
        <p14:creationId xmlns:p14="http://schemas.microsoft.com/office/powerpoint/2010/main" val="2893581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FB156-BC77-5C4E-97C5-0EEE590E88B7}" type="slidenum">
              <a:rPr lang="en-US" smtClean="0"/>
              <a:pPr>
                <a:defRPr/>
              </a:pPr>
              <a:t>37</a:t>
            </a:fld>
            <a:endParaRPr lang="en-US"/>
          </a:p>
        </p:txBody>
      </p:sp>
    </p:spTree>
    <p:extLst>
      <p:ext uri="{BB962C8B-B14F-4D97-AF65-F5344CB8AC3E}">
        <p14:creationId xmlns:p14="http://schemas.microsoft.com/office/powerpoint/2010/main" val="20355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38</a:t>
            </a:fld>
            <a:endParaRPr lang="en-US"/>
          </a:p>
        </p:txBody>
      </p:sp>
    </p:spTree>
    <p:extLst>
      <p:ext uri="{BB962C8B-B14F-4D97-AF65-F5344CB8AC3E}">
        <p14:creationId xmlns:p14="http://schemas.microsoft.com/office/powerpoint/2010/main" val="86016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39</a:t>
            </a:fld>
            <a:endParaRPr lang="en-US"/>
          </a:p>
        </p:txBody>
      </p:sp>
    </p:spTree>
    <p:extLst>
      <p:ext uri="{BB962C8B-B14F-4D97-AF65-F5344CB8AC3E}">
        <p14:creationId xmlns:p14="http://schemas.microsoft.com/office/powerpoint/2010/main" val="311903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should look pretty familiar to you, </a:t>
            </a:r>
            <a:r>
              <a:rPr lang="en-US" dirty="0"/>
              <a:t>In</a:t>
            </a:r>
            <a:r>
              <a:rPr lang="en-US" baseline="0" dirty="0"/>
              <a:t> 2018 Aries rolled out the Xtract process in author submission to all Editorial Manager sites. It provided an improved submission interface with graphical markers for submission steps. </a:t>
            </a:r>
          </a:p>
          <a:p>
            <a:r>
              <a:rPr lang="en-US" baseline="0" dirty="0"/>
              <a:t>An author first uploads a manuscript file, and while they complete the other submission steps, Xtract runs in the background, extracting metadata from the manuscript. </a:t>
            </a:r>
          </a:p>
          <a:p>
            <a:endParaRPr lang="en-US" dirty="0"/>
          </a:p>
        </p:txBody>
      </p:sp>
      <p:sp>
        <p:nvSpPr>
          <p:cNvPr id="4" name="Slide Number Placeholder 3"/>
          <p:cNvSpPr>
            <a:spLocks noGrp="1"/>
          </p:cNvSpPr>
          <p:nvPr>
            <p:ph type="sldNum" sz="quarter" idx="5"/>
          </p:nvPr>
        </p:nvSpPr>
        <p:spPr/>
        <p:txBody>
          <a:bodyPr/>
          <a:lstStyle/>
          <a:p>
            <a:pPr>
              <a:defRPr/>
            </a:pPr>
            <a:fld id="{13EFB156-BC77-5C4E-97C5-0EEE590E88B7}" type="slidenum">
              <a:rPr lang="en-US" smtClean="0"/>
              <a:pPr>
                <a:defRPr/>
              </a:pPr>
              <a:t>42</a:t>
            </a:fld>
            <a:endParaRPr lang="en-US"/>
          </a:p>
        </p:txBody>
      </p:sp>
    </p:spTree>
    <p:extLst>
      <p:ext uri="{BB962C8B-B14F-4D97-AF65-F5344CB8AC3E}">
        <p14:creationId xmlns:p14="http://schemas.microsoft.com/office/powerpoint/2010/main" val="2033497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C82B74-FC74-E842-80C3-7989AA2F7FEA}"/>
              </a:ext>
            </a:extLst>
          </p:cNvPr>
          <p:cNvSpPr/>
          <p:nvPr/>
        </p:nvSpPr>
        <p:spPr>
          <a:xfrm>
            <a:off x="-92075" y="-211138"/>
            <a:ext cx="12376150" cy="6006855"/>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7">
            <a:extLst>
              <a:ext uri="{FF2B5EF4-FFF2-40B4-BE49-F238E27FC236}">
                <a16:creationId xmlns:a16="http://schemas.microsoft.com/office/drawing/2014/main" id="{DD0CC4D8-F99B-0842-B647-F5D77803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508000"/>
            <a:ext cx="6408737"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589994A6-0C14-5547-861E-B2401616999A}"/>
              </a:ext>
            </a:extLst>
          </p:cNvPr>
          <p:cNvCxnSpPr>
            <a:cxnSpLocks/>
          </p:cNvCxnSpPr>
          <p:nvPr/>
        </p:nvCxnSpPr>
        <p:spPr>
          <a:xfrm>
            <a:off x="5630863" y="4445000"/>
            <a:ext cx="9302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FDA2183-59DE-9F4C-B623-20834428F92F}"/>
              </a:ext>
            </a:extLst>
          </p:cNvPr>
          <p:cNvSpPr txBox="1">
            <a:spLocks/>
          </p:cNvSpPr>
          <p:nvPr userDrawn="1"/>
        </p:nvSpPr>
        <p:spPr bwMode="auto">
          <a:xfrm>
            <a:off x="1486677" y="4397754"/>
            <a:ext cx="9144000" cy="112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ctr" rtl="0" eaLnBrk="1" fontAlgn="base" hangingPunct="1">
              <a:spcBef>
                <a:spcPct val="0"/>
              </a:spcBef>
              <a:spcAft>
                <a:spcPct val="0"/>
              </a:spcAft>
              <a:defRPr sz="4000" b="0"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a:lstStyle>
          <a:p>
            <a:r>
              <a:rPr lang="en-US" dirty="0"/>
              <a:t>Publish Faster. Publish Smarter.</a:t>
            </a:r>
          </a:p>
        </p:txBody>
      </p:sp>
      <p:sp>
        <p:nvSpPr>
          <p:cNvPr id="8" name="Subtitle 2">
            <a:extLst>
              <a:ext uri="{FF2B5EF4-FFF2-40B4-BE49-F238E27FC236}">
                <a16:creationId xmlns:a16="http://schemas.microsoft.com/office/drawing/2014/main" id="{21B66652-3DF9-F045-8A14-D15862E34FD1}"/>
              </a:ext>
            </a:extLst>
          </p:cNvPr>
          <p:cNvSpPr>
            <a:spLocks noGrp="1"/>
          </p:cNvSpPr>
          <p:nvPr>
            <p:ph type="subTitle" idx="1" hasCustomPrompt="1"/>
          </p:nvPr>
        </p:nvSpPr>
        <p:spPr>
          <a:xfrm>
            <a:off x="1523999" y="5893489"/>
            <a:ext cx="9144000" cy="473236"/>
          </a:xfrm>
          <a:prstGeom prst="rect">
            <a:avLst/>
          </a:prstGeom>
        </p:spPr>
        <p:txBody>
          <a:bodyPr/>
          <a:lstStyle>
            <a:lvl1pPr marL="0" indent="0" algn="ctr">
              <a:buNone/>
              <a:defRPr sz="2400">
                <a:solidFill>
                  <a:srgbClr val="00346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i="1" dirty="0" err="1"/>
              <a:t>www.ariessys.com</a:t>
            </a:r>
            <a:endParaRPr lang="en-US" dirty="0"/>
          </a:p>
        </p:txBody>
      </p:sp>
      <p:sp>
        <p:nvSpPr>
          <p:cNvPr id="9" name="TextBox 8">
            <a:extLst>
              <a:ext uri="{FF2B5EF4-FFF2-40B4-BE49-F238E27FC236}">
                <a16:creationId xmlns:a16="http://schemas.microsoft.com/office/drawing/2014/main" id="{0AB49ACA-146F-0C42-82AD-44AE4B940761}"/>
              </a:ext>
            </a:extLst>
          </p:cNvPr>
          <p:cNvSpPr txBox="1"/>
          <p:nvPr userDrawn="1"/>
        </p:nvSpPr>
        <p:spPr>
          <a:xfrm>
            <a:off x="1819173" y="6464497"/>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93642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Laptop">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D2F205E-363E-8B40-93A8-55F0601CD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2309813"/>
            <a:ext cx="38227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F4B3770-96A5-454C-BB74-FCBF8A77B098}"/>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389DC5D2-E9F2-3A47-989F-2465F28AD0F6}"/>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143945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_Question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27AA01E-5C98-8A42-AC93-C27C503EF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963" y="2293938"/>
            <a:ext cx="3578225"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27694B9-AD44-7641-A080-B1C88549D9FF}"/>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Questions?</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970EAF6E-BFCB-A444-B94E-BD422C9AA022}"/>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604451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Slide_Double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5B5A27-63F8-1F4F-BB52-8AF3CE0CF14D}"/>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a:extLst>
              <a:ext uri="{FF2B5EF4-FFF2-40B4-BE49-F238E27FC236}">
                <a16:creationId xmlns:a16="http://schemas.microsoft.com/office/drawing/2014/main" id="{068A2AB7-DB32-4A48-8667-84C96FDC13E4}"/>
              </a:ext>
            </a:extLst>
          </p:cNvPr>
          <p:cNvSpPr txBox="1">
            <a:spLocks/>
          </p:cNvSpPr>
          <p:nvPr/>
        </p:nvSpPr>
        <p:spPr>
          <a:xfrm>
            <a:off x="1144588" y="155575"/>
            <a:ext cx="9902825" cy="76041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endPar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8">
            <a:extLst>
              <a:ext uri="{FF2B5EF4-FFF2-40B4-BE49-F238E27FC236}">
                <a16:creationId xmlns:a16="http://schemas.microsoft.com/office/drawing/2014/main" id="{967A3F7D-1122-4048-A722-4BF811F0D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3CDDD8D2-BE7B-6E4B-9B73-E32D8DA527BB}"/>
              </a:ext>
            </a:extLst>
          </p:cNvPr>
          <p:cNvSpPr>
            <a:spLocks noGrp="1"/>
          </p:cNvSpPr>
          <p:nvPr>
            <p:ph sz="half" idx="1"/>
          </p:nvPr>
        </p:nvSpPr>
        <p:spPr>
          <a:xfrm>
            <a:off x="838200" y="1557676"/>
            <a:ext cx="5181600" cy="4690723"/>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Content Placeholder 3">
            <a:extLst>
              <a:ext uri="{FF2B5EF4-FFF2-40B4-BE49-F238E27FC236}">
                <a16:creationId xmlns:a16="http://schemas.microsoft.com/office/drawing/2014/main" id="{55492C11-C76C-6748-B4B2-7F3184FBB07F}"/>
              </a:ext>
            </a:extLst>
          </p:cNvPr>
          <p:cNvSpPr>
            <a:spLocks noGrp="1"/>
          </p:cNvSpPr>
          <p:nvPr>
            <p:ph sz="half" idx="2"/>
          </p:nvPr>
        </p:nvSpPr>
        <p:spPr>
          <a:xfrm>
            <a:off x="6172200" y="1557677"/>
            <a:ext cx="5181600" cy="4690722"/>
          </a:xfrm>
          <a:prstGeom prst="rect">
            <a:avLst/>
          </a:prstGeom>
        </p:spPr>
        <p:txBody>
          <a:bodyPr/>
          <a:lstStyle>
            <a:lvl1pPr>
              <a:lnSpc>
                <a:spcPct val="100000"/>
              </a:lnSpc>
              <a:defRPr sz="2400" b="0" i="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b="0" i="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b="0" i="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b="0" i="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b="0" i="0">
                <a:latin typeface="Verdana" panose="020B0604030504040204" pitchFamily="34" charset="0"/>
                <a:ea typeface="Verdana" panose="020B0604030504040204" pitchFamily="34" charset="0"/>
                <a:cs typeface="Verdana" panose="020B0604030504040204" pitchFamily="34" charset="0"/>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itle 1">
            <a:extLst>
              <a:ext uri="{FF2B5EF4-FFF2-40B4-BE49-F238E27FC236}">
                <a16:creationId xmlns:a16="http://schemas.microsoft.com/office/drawing/2014/main" id="{01D2F261-6363-854C-9E81-7444B5C669F5}"/>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9" name="TextBox 8">
            <a:extLst>
              <a:ext uri="{FF2B5EF4-FFF2-40B4-BE49-F238E27FC236}">
                <a16:creationId xmlns:a16="http://schemas.microsoft.com/office/drawing/2014/main" id="{3EBE8791-015F-4044-82C8-BE2689D94E57}"/>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36659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Large Graphic (No Aries Footer Logo)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BFD1B-0784-8346-A362-82FD8964851E}"/>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5BB74D6-2AA6-D141-A808-9E4A2F6423EA}"/>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Content Placeholder 2">
            <a:extLst>
              <a:ext uri="{FF2B5EF4-FFF2-40B4-BE49-F238E27FC236}">
                <a16:creationId xmlns:a16="http://schemas.microsoft.com/office/drawing/2014/main" id="{8D8C1840-6C26-D24C-AC98-83A99839DD45}"/>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A47C59CE-185E-3548-88BC-2024537DF4DC}"/>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8" name="TextBox 7">
            <a:extLst>
              <a:ext uri="{FF2B5EF4-FFF2-40B4-BE49-F238E27FC236}">
                <a16:creationId xmlns:a16="http://schemas.microsoft.com/office/drawing/2014/main" id="{38A15075-AE5D-3E46-AA8B-EA8A2BE61A1D}"/>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193349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Detail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D95F72-178A-1440-B8BD-EC8698AF2831}"/>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7" name="Straight Connector 6">
            <a:extLst>
              <a:ext uri="{FF2B5EF4-FFF2-40B4-BE49-F238E27FC236}">
                <a16:creationId xmlns:a16="http://schemas.microsoft.com/office/drawing/2014/main" id="{3FF73B42-2D3D-FD4D-B7F8-44CF81C60AAF}"/>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4B99582-0796-5C48-B539-252664FE9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hasCustomPrompt="1"/>
          </p:nvPr>
        </p:nvSpPr>
        <p:spPr>
          <a:xfrm>
            <a:off x="4364559" y="3475511"/>
            <a:ext cx="4389974" cy="1904999"/>
          </a:xfrm>
          <a:prstGeom prst="rect">
            <a:avLst/>
          </a:prstGeom>
        </p:spPr>
        <p:txBody>
          <a:bodyPr/>
          <a:lstStyle>
            <a:lvl1pPr marL="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1pPr>
            <a:lvl2pPr marL="457200" indent="0">
              <a:lnSpc>
                <a:spcPct val="100000"/>
              </a:lnSpc>
              <a:buNone/>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1"/>
            <a:r>
              <a:rPr lang="en-US" dirty="0"/>
              <a:t>Contact information</a:t>
            </a:r>
          </a:p>
          <a:p>
            <a:pPr lvl="2"/>
            <a:r>
              <a:rPr lang="en-US" dirty="0"/>
              <a:t>Third level</a:t>
            </a:r>
          </a:p>
          <a:p>
            <a:pPr lvl="3"/>
            <a:r>
              <a:rPr lang="en-US" dirty="0"/>
              <a:t>Fourth level</a:t>
            </a:r>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Stay Connected</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Thank you!</a:t>
            </a:r>
          </a:p>
        </p:txBody>
      </p:sp>
      <p:sp>
        <p:nvSpPr>
          <p:cNvPr id="3" name="Picture Placeholder 2">
            <a:extLst>
              <a:ext uri="{FF2B5EF4-FFF2-40B4-BE49-F238E27FC236}">
                <a16:creationId xmlns:a16="http://schemas.microsoft.com/office/drawing/2014/main" id="{505ACCF0-A9BA-8C4C-84C2-18402E6DCF43}"/>
              </a:ext>
            </a:extLst>
          </p:cNvPr>
          <p:cNvSpPr>
            <a:spLocks noGrp="1"/>
          </p:cNvSpPr>
          <p:nvPr>
            <p:ph type="pic" sz="quarter" idx="12"/>
          </p:nvPr>
        </p:nvSpPr>
        <p:spPr>
          <a:xfrm>
            <a:off x="9021095" y="2129310"/>
            <a:ext cx="2730508" cy="3251200"/>
          </a:xfrm>
        </p:spPr>
        <p:txBody>
          <a:bodyPr rtlCol="0">
            <a:normAutofit/>
          </a:bodyPr>
          <a:lstStyle>
            <a:lvl1pPr marL="0" indent="0">
              <a:buNone/>
              <a:defRPr/>
            </a:lvl1pPr>
          </a:lstStyle>
          <a:p>
            <a:pPr lvl="0"/>
            <a:r>
              <a:rPr lang="en-US" noProof="0" dirty="0"/>
              <a:t>Click icon to add picture</a:t>
            </a:r>
          </a:p>
        </p:txBody>
      </p:sp>
      <p:sp>
        <p:nvSpPr>
          <p:cNvPr id="11" name="TextBox 10">
            <a:extLst>
              <a:ext uri="{FF2B5EF4-FFF2-40B4-BE49-F238E27FC236}">
                <a16:creationId xmlns:a16="http://schemas.microsoft.com/office/drawing/2014/main" id="{1D57D1A3-E86D-9B4F-8185-31E9180FB1BC}"/>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339538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A64DE8-4DA0-374E-AFB0-5305D9CB3D35}"/>
              </a:ext>
            </a:extLst>
          </p:cNvPr>
          <p:cNvSpPr/>
          <p:nvPr userDrawn="1"/>
        </p:nvSpPr>
        <p:spPr>
          <a:xfrm>
            <a:off x="-58616" y="-232266"/>
            <a:ext cx="12297508" cy="6114498"/>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7">
            <a:extLst>
              <a:ext uri="{FF2B5EF4-FFF2-40B4-BE49-F238E27FC236}">
                <a16:creationId xmlns:a16="http://schemas.microsoft.com/office/drawing/2014/main" id="{3589F49E-51E3-294F-9DFB-C7A318097BE6}"/>
              </a:ext>
            </a:extLst>
          </p:cNvPr>
          <p:cNvSpPr>
            <a:spLocks noChangeArrowheads="1"/>
          </p:cNvSpPr>
          <p:nvPr userDrawn="1"/>
        </p:nvSpPr>
        <p:spPr bwMode="auto">
          <a:xfrm>
            <a:off x="4960938" y="5999462"/>
            <a:ext cx="2574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r>
              <a:rPr lang="en-US" altLang="en-US" sz="2000" i="1" dirty="0" err="1">
                <a:solidFill>
                  <a:srgbClr val="003462"/>
                </a:solidFill>
                <a:ea typeface="Verdana" panose="020B0604030504040204" pitchFamily="34" charset="0"/>
                <a:cs typeface="Verdana" panose="020B0604030504040204" pitchFamily="34" charset="0"/>
              </a:rPr>
              <a:t>www.ariessys.com</a:t>
            </a:r>
            <a:endParaRPr lang="en-US" altLang="en-US" sz="2000" dirty="0">
              <a:solidFill>
                <a:srgbClr val="003462"/>
              </a:solidFill>
            </a:endParaRPr>
          </a:p>
        </p:txBody>
      </p:sp>
      <p:sp>
        <p:nvSpPr>
          <p:cNvPr id="8" name="TextBox 7">
            <a:extLst>
              <a:ext uri="{FF2B5EF4-FFF2-40B4-BE49-F238E27FC236}">
                <a16:creationId xmlns:a16="http://schemas.microsoft.com/office/drawing/2014/main" id="{9C98AE24-12F1-5942-AA75-607AF9E39278}"/>
              </a:ext>
            </a:extLst>
          </p:cNvPr>
          <p:cNvSpPr txBox="1"/>
          <p:nvPr userDrawn="1"/>
        </p:nvSpPr>
        <p:spPr>
          <a:xfrm>
            <a:off x="1971573" y="6453492"/>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
        <p:nvSpPr>
          <p:cNvPr id="9" name="Rectangle 8">
            <a:extLst>
              <a:ext uri="{FF2B5EF4-FFF2-40B4-BE49-F238E27FC236}">
                <a16:creationId xmlns:a16="http://schemas.microsoft.com/office/drawing/2014/main" id="{FADF357D-1C5D-5E46-BC0B-2ADA2096BD57}"/>
              </a:ext>
            </a:extLst>
          </p:cNvPr>
          <p:cNvSpPr>
            <a:spLocks noChangeArrowheads="1"/>
          </p:cNvSpPr>
          <p:nvPr userDrawn="1"/>
        </p:nvSpPr>
        <p:spPr bwMode="auto">
          <a:xfrm>
            <a:off x="3200400" y="4781371"/>
            <a:ext cx="60960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algn="ctr">
              <a:lnSpc>
                <a:spcPct val="150000"/>
              </a:lnSpc>
            </a:pPr>
            <a:r>
              <a:rPr lang="en-US" altLang="en-US" dirty="0">
                <a:solidFill>
                  <a:schemeClr val="bg1"/>
                </a:solidFill>
                <a:ea typeface="Verdana" panose="020B0604030504040204" pitchFamily="34" charset="0"/>
                <a:cs typeface="Verdana" panose="020B0604030504040204" pitchFamily="34" charset="0"/>
              </a:rPr>
              <a:t>50 High Street, Suite 21</a:t>
            </a:r>
          </a:p>
          <a:p>
            <a:pPr algn="ctr">
              <a:lnSpc>
                <a:spcPct val="150000"/>
              </a:lnSpc>
            </a:pPr>
            <a:r>
              <a:rPr lang="en-US" altLang="en-US" dirty="0">
                <a:solidFill>
                  <a:schemeClr val="bg1"/>
                </a:solidFill>
                <a:ea typeface="Verdana" panose="020B0604030504040204" pitchFamily="34" charset="0"/>
                <a:cs typeface="Verdana" panose="020B0604030504040204" pitchFamily="34" charset="0"/>
              </a:rPr>
              <a:t>North Andover, MA 01845 USA</a:t>
            </a:r>
            <a:endParaRPr lang="en-US" altLang="en-US" dirty="0">
              <a:solidFill>
                <a:schemeClr val="bg1"/>
              </a:solidFill>
            </a:endParaRPr>
          </a:p>
        </p:txBody>
      </p:sp>
      <p:pic>
        <p:nvPicPr>
          <p:cNvPr id="5" name="Picture 9">
            <a:extLst>
              <a:ext uri="{FF2B5EF4-FFF2-40B4-BE49-F238E27FC236}">
                <a16:creationId xmlns:a16="http://schemas.microsoft.com/office/drawing/2014/main" id="{AC73AF75-8F10-3D4E-9253-801A4060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638" y="887413"/>
            <a:ext cx="6729412" cy="36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219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Title and Presenter Information">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E82489A-BED5-494A-A040-3CDD61CFD6FF}"/>
              </a:ext>
            </a:extLst>
          </p:cNvPr>
          <p:cNvCxnSpPr>
            <a:cxnSpLocks/>
          </p:cNvCxnSpPr>
          <p:nvPr/>
        </p:nvCxnSpPr>
        <p:spPr>
          <a:xfrm>
            <a:off x="5122863" y="3554413"/>
            <a:ext cx="1946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621A92-D102-7747-9172-272A3B97F52C}"/>
              </a:ext>
            </a:extLst>
          </p:cNvPr>
          <p:cNvSpPr>
            <a:spLocks noGrp="1"/>
          </p:cNvSpPr>
          <p:nvPr>
            <p:ph type="title" hasCustomPrompt="1"/>
          </p:nvPr>
        </p:nvSpPr>
        <p:spPr/>
        <p:txBody>
          <a:bodyPr/>
          <a:lstStyle>
            <a:lvl1pPr algn="ctr">
              <a:defRPr b="1">
                <a:solidFill>
                  <a:schemeClr val="tx1"/>
                </a:solidFill>
              </a:defRPr>
            </a:lvl1pPr>
          </a:lstStyle>
          <a:p>
            <a:r>
              <a:rPr lang="en-US" dirty="0"/>
              <a:t>Title</a:t>
            </a:r>
          </a:p>
        </p:txBody>
      </p:sp>
      <p:sp>
        <p:nvSpPr>
          <p:cNvPr id="7" name="Text Placeholder 6">
            <a:extLst>
              <a:ext uri="{FF2B5EF4-FFF2-40B4-BE49-F238E27FC236}">
                <a16:creationId xmlns:a16="http://schemas.microsoft.com/office/drawing/2014/main" id="{9EDFC62D-AEE3-A841-AA07-316784ABD617}"/>
              </a:ext>
            </a:extLst>
          </p:cNvPr>
          <p:cNvSpPr>
            <a:spLocks noGrp="1"/>
          </p:cNvSpPr>
          <p:nvPr>
            <p:ph type="body" sz="quarter" idx="13" hasCustomPrompt="1"/>
          </p:nvPr>
        </p:nvSpPr>
        <p:spPr>
          <a:xfrm>
            <a:off x="838200" y="1858963"/>
            <a:ext cx="10515600" cy="1090612"/>
          </a:xfrm>
        </p:spPr>
        <p:txBody>
          <a:bodyPr>
            <a:normAutofit/>
          </a:bodyPr>
          <a:lstStyle>
            <a:lvl1pPr marL="0" indent="0" algn="ctr">
              <a:buNone/>
              <a:defRPr sz="4000">
                <a:solidFill>
                  <a:schemeClr val="tx1"/>
                </a:solidFill>
              </a:defRPr>
            </a:lvl1pPr>
          </a:lstStyle>
          <a:p>
            <a:pPr lvl="0"/>
            <a:r>
              <a:rPr lang="en-US" dirty="0"/>
              <a:t>Subtitle</a:t>
            </a:r>
          </a:p>
        </p:txBody>
      </p:sp>
      <p:sp>
        <p:nvSpPr>
          <p:cNvPr id="9" name="Text Placeholder 8">
            <a:extLst>
              <a:ext uri="{FF2B5EF4-FFF2-40B4-BE49-F238E27FC236}">
                <a16:creationId xmlns:a16="http://schemas.microsoft.com/office/drawing/2014/main" id="{589B4A8F-4A52-B24C-808B-CED2858BDD90}"/>
              </a:ext>
            </a:extLst>
          </p:cNvPr>
          <p:cNvSpPr>
            <a:spLocks noGrp="1"/>
          </p:cNvSpPr>
          <p:nvPr>
            <p:ph type="body" sz="quarter" idx="14" hasCustomPrompt="1"/>
          </p:nvPr>
        </p:nvSpPr>
        <p:spPr>
          <a:xfrm>
            <a:off x="838200" y="4159250"/>
            <a:ext cx="10515600" cy="501240"/>
          </a:xfrm>
        </p:spPr>
        <p:txBody>
          <a:bodyPr>
            <a:normAutofit/>
          </a:bodyPr>
          <a:lstStyle>
            <a:lvl1pPr marL="0" indent="0" algn="ctr">
              <a:buNone/>
              <a:defRPr sz="2000">
                <a:solidFill>
                  <a:schemeClr val="tx1"/>
                </a:solidFill>
              </a:defRPr>
            </a:lvl1pPr>
          </a:lstStyle>
          <a:p>
            <a:pPr lvl="0"/>
            <a:r>
              <a:rPr lang="en-US" dirty="0"/>
              <a:t>Presenter Name</a:t>
            </a:r>
          </a:p>
        </p:txBody>
      </p:sp>
      <p:sp>
        <p:nvSpPr>
          <p:cNvPr id="11" name="Text Placeholder 10">
            <a:extLst>
              <a:ext uri="{FF2B5EF4-FFF2-40B4-BE49-F238E27FC236}">
                <a16:creationId xmlns:a16="http://schemas.microsoft.com/office/drawing/2014/main" id="{C731E32A-9ED8-C549-85BC-077E8FAB9882}"/>
              </a:ext>
            </a:extLst>
          </p:cNvPr>
          <p:cNvSpPr>
            <a:spLocks noGrp="1"/>
          </p:cNvSpPr>
          <p:nvPr>
            <p:ph type="body" sz="quarter" idx="15" hasCustomPrompt="1"/>
          </p:nvPr>
        </p:nvSpPr>
        <p:spPr>
          <a:xfrm>
            <a:off x="838200" y="4881563"/>
            <a:ext cx="10515600" cy="501598"/>
          </a:xfrm>
        </p:spPr>
        <p:txBody>
          <a:bodyPr>
            <a:normAutofit/>
          </a:bodyPr>
          <a:lstStyle>
            <a:lvl1pPr marL="0" indent="0" algn="ctr">
              <a:buNone/>
              <a:defRPr sz="2000">
                <a:solidFill>
                  <a:schemeClr val="tx1"/>
                </a:solidFill>
              </a:defRPr>
            </a:lvl1pPr>
          </a:lstStyle>
          <a:p>
            <a:pPr lvl="0"/>
            <a:r>
              <a:rPr lang="en-US" dirty="0"/>
              <a:t>Presenter Title</a:t>
            </a:r>
          </a:p>
        </p:txBody>
      </p:sp>
      <p:sp>
        <p:nvSpPr>
          <p:cNvPr id="14" name="Text Placeholder 10">
            <a:extLst>
              <a:ext uri="{FF2B5EF4-FFF2-40B4-BE49-F238E27FC236}">
                <a16:creationId xmlns:a16="http://schemas.microsoft.com/office/drawing/2014/main" id="{BA39D8A7-8920-2047-956E-CF2F5BA6DFAE}"/>
              </a:ext>
            </a:extLst>
          </p:cNvPr>
          <p:cNvSpPr>
            <a:spLocks noGrp="1"/>
          </p:cNvSpPr>
          <p:nvPr>
            <p:ph type="body" sz="quarter" idx="16" hasCustomPrompt="1"/>
          </p:nvPr>
        </p:nvSpPr>
        <p:spPr>
          <a:xfrm>
            <a:off x="838200" y="5604234"/>
            <a:ext cx="10515600" cy="501598"/>
          </a:xfrm>
        </p:spPr>
        <p:txBody>
          <a:bodyPr>
            <a:normAutofit/>
          </a:bodyPr>
          <a:lstStyle>
            <a:lvl1pPr marL="0" indent="0" algn="ctr">
              <a:buNone/>
              <a:defRPr sz="2000">
                <a:solidFill>
                  <a:schemeClr val="tx1"/>
                </a:solidFill>
              </a:defRPr>
            </a:lvl1pPr>
          </a:lstStyle>
          <a:p>
            <a:pPr lvl="0"/>
            <a:r>
              <a:rPr lang="en-US" dirty="0"/>
              <a:t>Presenter Email</a:t>
            </a:r>
          </a:p>
        </p:txBody>
      </p:sp>
      <p:sp>
        <p:nvSpPr>
          <p:cNvPr id="10" name="TextBox 9">
            <a:extLst>
              <a:ext uri="{FF2B5EF4-FFF2-40B4-BE49-F238E27FC236}">
                <a16:creationId xmlns:a16="http://schemas.microsoft.com/office/drawing/2014/main" id="{CA3A6EC6-BB35-F043-BB60-2B11AAB0D3D5}"/>
              </a:ext>
            </a:extLst>
          </p:cNvPr>
          <p:cNvSpPr txBox="1"/>
          <p:nvPr userDrawn="1"/>
        </p:nvSpPr>
        <p:spPr>
          <a:xfrm>
            <a:off x="1819174" y="6390104"/>
            <a:ext cx="8553652" cy="369332"/>
          </a:xfrm>
          <a:prstGeom prst="rect">
            <a:avLst/>
          </a:prstGeom>
          <a:noFill/>
        </p:spPr>
        <p:txBody>
          <a:bodyPr wrap="square" rtlCol="0">
            <a:spAutoFit/>
          </a:bodyPr>
          <a:lstStyle/>
          <a:p>
            <a:pPr algn="ctr"/>
            <a:r>
              <a:rPr lang="en-US" sz="900" b="0" i="1" kern="1200" dirty="0">
                <a:solidFill>
                  <a:schemeClr val="tx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tx1">
                    <a:lumMod val="75000"/>
                  </a:schemeClr>
                </a:solidFill>
                <a:effectLst/>
                <a:latin typeface="Verdana" panose="020B0604030504040204" pitchFamily="34" charset="0"/>
                <a:ea typeface="+mn-ea"/>
                <a:cs typeface="+mn-cs"/>
              </a:rPr>
            </a:br>
            <a:r>
              <a:rPr lang="en-US" sz="900" b="0" i="1" kern="1200" dirty="0">
                <a:solidFill>
                  <a:schemeClr val="tx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tx1">
                    <a:lumMod val="75000"/>
                  </a:schemeClr>
                </a:solidFill>
                <a:effectLst/>
                <a:latin typeface="Verdana" panose="020B0604030504040204" pitchFamily="34" charset="0"/>
                <a:ea typeface="+mn-ea"/>
                <a:cs typeface="+mn-cs"/>
              </a:rPr>
              <a:t> </a:t>
            </a:r>
            <a:endParaRPr lang="en-US" sz="900" dirty="0">
              <a:solidFill>
                <a:schemeClr val="tx1">
                  <a:lumMod val="75000"/>
                </a:schemeClr>
              </a:solidFill>
            </a:endParaRPr>
          </a:p>
        </p:txBody>
      </p:sp>
    </p:spTree>
    <p:extLst>
      <p:ext uri="{BB962C8B-B14F-4D97-AF65-F5344CB8AC3E}">
        <p14:creationId xmlns:p14="http://schemas.microsoft.com/office/powerpoint/2010/main" val="245993009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C53438-27E3-0E44-90DB-803EBE10ACEE}"/>
              </a:ext>
            </a:extLst>
          </p:cNvPr>
          <p:cNvSpPr/>
          <p:nvPr userDrawn="1"/>
        </p:nvSpPr>
        <p:spPr>
          <a:xfrm>
            <a:off x="-2" y="0"/>
            <a:ext cx="12192000" cy="5816771"/>
          </a:xfrm>
          <a:prstGeom prst="rect">
            <a:avLst/>
          </a:prstGeom>
          <a:solidFill>
            <a:srgbClr val="00346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6">
            <a:extLst>
              <a:ext uri="{FF2B5EF4-FFF2-40B4-BE49-F238E27FC236}">
                <a16:creationId xmlns:a16="http://schemas.microsoft.com/office/drawing/2014/main" id="{A5F512C7-110F-A648-AB58-F752DDCF585F}"/>
              </a:ext>
            </a:extLst>
          </p:cNvPr>
          <p:cNvPicPr>
            <a:picLocks noChangeAspect="1"/>
          </p:cNvPicPr>
          <p:nvPr userDrawn="1"/>
        </p:nvPicPr>
        <p:blipFill>
          <a:blip r:embed="rId2"/>
          <a:stretch>
            <a:fillRect/>
          </a:stretch>
        </p:blipFill>
        <p:spPr>
          <a:xfrm>
            <a:off x="4759428" y="5845646"/>
            <a:ext cx="2673140" cy="647002"/>
          </a:xfrm>
          <a:prstGeom prst="rect">
            <a:avLst/>
          </a:prstGeom>
        </p:spPr>
      </p:pic>
      <p:sp>
        <p:nvSpPr>
          <p:cNvPr id="8" name="TextBox 7">
            <a:extLst>
              <a:ext uri="{FF2B5EF4-FFF2-40B4-BE49-F238E27FC236}">
                <a16:creationId xmlns:a16="http://schemas.microsoft.com/office/drawing/2014/main" id="{AC9401E2-9353-6D48-AA56-1C389BE24237}"/>
              </a:ext>
            </a:extLst>
          </p:cNvPr>
          <p:cNvSpPr txBox="1"/>
          <p:nvPr userDrawn="1"/>
        </p:nvSpPr>
        <p:spPr>
          <a:xfrm>
            <a:off x="1819172" y="6488668"/>
            <a:ext cx="8553652" cy="369332"/>
          </a:xfrm>
          <a:prstGeom prst="rect">
            <a:avLst/>
          </a:prstGeom>
          <a:noFill/>
        </p:spPr>
        <p:txBody>
          <a:bodyPr wrap="square" rtlCol="0">
            <a:spAutoFit/>
          </a:bodyPr>
          <a:lstStyle/>
          <a:p>
            <a:pPr algn="ctr"/>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
        <p:nvSpPr>
          <p:cNvPr id="4" name="Text Placeholder 3">
            <a:extLst>
              <a:ext uri="{FF2B5EF4-FFF2-40B4-BE49-F238E27FC236}">
                <a16:creationId xmlns:a16="http://schemas.microsoft.com/office/drawing/2014/main" id="{EB52AD91-E23D-EB46-B85C-F1D0D80FB519}"/>
              </a:ext>
            </a:extLst>
          </p:cNvPr>
          <p:cNvSpPr>
            <a:spLocks noGrp="1"/>
          </p:cNvSpPr>
          <p:nvPr>
            <p:ph type="body" sz="quarter" idx="10" hasCustomPrompt="1"/>
          </p:nvPr>
        </p:nvSpPr>
        <p:spPr>
          <a:xfrm>
            <a:off x="1332270" y="4192041"/>
            <a:ext cx="9527458" cy="1587353"/>
          </a:xfrm>
        </p:spPr>
        <p:txBody>
          <a:bodyPr anchor="ctr">
            <a:normAutofit/>
          </a:bodyPr>
          <a:lstStyle>
            <a:lvl1pPr marL="0" indent="0" algn="ctr">
              <a:buNone/>
              <a:defRPr sz="4000" b="1">
                <a:solidFill>
                  <a:schemeClr val="bg1"/>
                </a:solidFill>
              </a:defRPr>
            </a:lvl1pPr>
          </a:lstStyle>
          <a:p>
            <a:pPr lvl="0"/>
            <a:r>
              <a:rPr lang="en-US" dirty="0"/>
              <a:t>Title</a:t>
            </a:r>
          </a:p>
        </p:txBody>
      </p:sp>
      <p:sp>
        <p:nvSpPr>
          <p:cNvPr id="3" name="Picture Placeholder 2">
            <a:extLst>
              <a:ext uri="{FF2B5EF4-FFF2-40B4-BE49-F238E27FC236}">
                <a16:creationId xmlns:a16="http://schemas.microsoft.com/office/drawing/2014/main" id="{FD4CC3AE-D950-5440-BF2E-300E41E5852B}"/>
              </a:ext>
            </a:extLst>
          </p:cNvPr>
          <p:cNvSpPr>
            <a:spLocks noGrp="1"/>
          </p:cNvSpPr>
          <p:nvPr>
            <p:ph type="pic" sz="quarter" idx="11"/>
          </p:nvPr>
        </p:nvSpPr>
        <p:spPr>
          <a:xfrm>
            <a:off x="2332830" y="465783"/>
            <a:ext cx="7526337" cy="3352800"/>
          </a:xfrm>
        </p:spPr>
        <p:txBody>
          <a:bodyPr rtlCol="0">
            <a:normAutofit/>
          </a:bodyPr>
          <a:lstStyle>
            <a:lvl1pPr marL="0" indent="0">
              <a:buNone/>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464675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3C4CFD-4728-C446-8D47-ED4A1A540F9F}"/>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659CB879-4395-DC4E-A5E9-EF8BD0CBF1B7}"/>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E540A4AC-10B2-7F41-A100-3DD903E03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Agenda</a:t>
            </a:r>
          </a:p>
        </p:txBody>
      </p:sp>
      <p:sp>
        <p:nvSpPr>
          <p:cNvPr id="9" name="TextBox 8">
            <a:extLst>
              <a:ext uri="{FF2B5EF4-FFF2-40B4-BE49-F238E27FC236}">
                <a16:creationId xmlns:a16="http://schemas.microsoft.com/office/drawing/2014/main" id="{F6F1B080-E7CB-E04B-9591-92D3BD8E5E46}"/>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5761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DFFF5E-6E16-DF46-AF4A-2C4DB7A7409B}"/>
              </a:ext>
            </a:extLst>
          </p:cNvPr>
          <p:cNvSpPr/>
          <p:nvPr/>
        </p:nvSpPr>
        <p:spPr>
          <a:xfrm>
            <a:off x="-119063" y="-87313"/>
            <a:ext cx="12441238" cy="1196976"/>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7">
            <a:extLst>
              <a:ext uri="{FF2B5EF4-FFF2-40B4-BE49-F238E27FC236}">
                <a16:creationId xmlns:a16="http://schemas.microsoft.com/office/drawing/2014/main" id="{1AC7D26B-3E0E-2142-9C2B-FFFF339E0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838199" y="1825625"/>
            <a:ext cx="10481110" cy="4351338"/>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6F62D112-EBE3-9546-9C24-9836A470C708}"/>
              </a:ext>
            </a:extLst>
          </p:cNvPr>
          <p:cNvSpPr>
            <a:spLocks noGrp="1"/>
          </p:cNvSpPr>
          <p:nvPr>
            <p:ph type="title" hasCustomPrompt="1"/>
          </p:nvPr>
        </p:nvSpPr>
        <p:spPr>
          <a:xfrm>
            <a:off x="973112" y="-87086"/>
            <a:ext cx="10515600" cy="1325563"/>
          </a:xfrm>
        </p:spPr>
        <p:txBody>
          <a:bodyPr>
            <a:normAutofit/>
          </a:bodyPr>
          <a:lstStyle>
            <a:lvl1pPr algn="ctr">
              <a:defRPr sz="3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Title</a:t>
            </a:r>
          </a:p>
        </p:txBody>
      </p:sp>
      <p:sp>
        <p:nvSpPr>
          <p:cNvPr id="6" name="TextBox 5">
            <a:extLst>
              <a:ext uri="{FF2B5EF4-FFF2-40B4-BE49-F238E27FC236}">
                <a16:creationId xmlns:a16="http://schemas.microsoft.com/office/drawing/2014/main" id="{563F1AD8-C403-AE4F-89A0-4CA33F2CA36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519938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A8C778-896C-CC42-815C-938C3A758F0E}"/>
              </a:ext>
            </a:extLst>
          </p:cNvPr>
          <p:cNvSpPr/>
          <p:nvPr/>
        </p:nvSpPr>
        <p:spPr>
          <a:xfrm>
            <a:off x="0" y="0"/>
            <a:ext cx="3924300" cy="7069138"/>
          </a:xfrm>
          <a:prstGeom prst="rect">
            <a:avLst/>
          </a:prstGeom>
          <a:solidFill>
            <a:srgbClr val="0034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Connector 5">
            <a:extLst>
              <a:ext uri="{FF2B5EF4-FFF2-40B4-BE49-F238E27FC236}">
                <a16:creationId xmlns:a16="http://schemas.microsoft.com/office/drawing/2014/main" id="{D6DA785B-2D9A-F248-816F-64B777F5873C}"/>
              </a:ext>
            </a:extLst>
          </p:cNvPr>
          <p:cNvCxnSpPr>
            <a:cxnSpLocks/>
          </p:cNvCxnSpPr>
          <p:nvPr/>
        </p:nvCxnSpPr>
        <p:spPr>
          <a:xfrm>
            <a:off x="439738" y="3636963"/>
            <a:ext cx="9318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6767998D-27B6-4849-9651-C3DA96A25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38" y="6072188"/>
            <a:ext cx="7350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A4DB5C0D-EC85-634A-9662-AEF5DE34DFA4}"/>
              </a:ext>
            </a:extLst>
          </p:cNvPr>
          <p:cNvSpPr>
            <a:spLocks noGrp="1"/>
          </p:cNvSpPr>
          <p:nvPr>
            <p:ph sz="half" idx="1"/>
          </p:nvPr>
        </p:nvSpPr>
        <p:spPr>
          <a:xfrm>
            <a:off x="4364559" y="334555"/>
            <a:ext cx="7276698" cy="5503195"/>
          </a:xfrm>
          <a:prstGeom prst="rect">
            <a:avLst/>
          </a:prstGeom>
        </p:spPr>
        <p:txBody>
          <a:bodyPr/>
          <a:lstStyle>
            <a:lvl1pPr>
              <a:lnSpc>
                <a:spcPct val="100000"/>
              </a:lnSpc>
              <a:defRPr sz="2400">
                <a:latin typeface="Verdana" panose="020B0604030504040204" pitchFamily="34" charset="0"/>
                <a:ea typeface="Verdana" panose="020B0604030504040204" pitchFamily="34" charset="0"/>
                <a:cs typeface="Verdana" panose="020B0604030504040204" pitchFamily="34" charset="0"/>
              </a:defRPr>
            </a:lvl1pPr>
            <a:lvl2pPr>
              <a:lnSpc>
                <a:spcPct val="100000"/>
              </a:lnSpc>
              <a:defRPr sz="2000">
                <a:latin typeface="Verdana" panose="020B0604030504040204" pitchFamily="34" charset="0"/>
                <a:ea typeface="Verdana" panose="020B0604030504040204" pitchFamily="34" charset="0"/>
                <a:cs typeface="Verdana" panose="020B0604030504040204" pitchFamily="34" charset="0"/>
              </a:defRPr>
            </a:lvl2pPr>
            <a:lvl3pPr>
              <a:lnSpc>
                <a:spcPct val="100000"/>
              </a:lnSpc>
              <a:defRPr sz="1800">
                <a:latin typeface="Verdana" panose="020B0604030504040204" pitchFamily="34" charset="0"/>
                <a:ea typeface="Verdana" panose="020B0604030504040204" pitchFamily="34" charset="0"/>
                <a:cs typeface="Verdana" panose="020B0604030504040204" pitchFamily="34" charset="0"/>
              </a:defRPr>
            </a:lvl3pPr>
            <a:lvl4pPr>
              <a:lnSpc>
                <a:spcPct val="100000"/>
              </a:lnSpc>
              <a:defRPr sz="1600">
                <a:latin typeface="Verdana" panose="020B0604030504040204" pitchFamily="34" charset="0"/>
                <a:ea typeface="Verdana" panose="020B0604030504040204" pitchFamily="34" charset="0"/>
                <a:cs typeface="Verdana" panose="020B0604030504040204" pitchFamily="34" charset="0"/>
              </a:defRPr>
            </a:lvl4pPr>
            <a:lvl5pPr>
              <a:lnSpc>
                <a:spcPct val="100000"/>
              </a:lnSpc>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04E6C91A-A9E1-6140-9CE2-631BC7FB08C8}"/>
              </a:ext>
            </a:extLst>
          </p:cNvPr>
          <p:cNvSpPr>
            <a:spLocks noGrp="1"/>
          </p:cNvSpPr>
          <p:nvPr>
            <p:ph type="body" sz="quarter" idx="10" hasCustomPrompt="1"/>
          </p:nvPr>
        </p:nvSpPr>
        <p:spPr>
          <a:xfrm>
            <a:off x="339917" y="4305110"/>
            <a:ext cx="2998403" cy="1075400"/>
          </a:xfrm>
        </p:spPr>
        <p:txBody>
          <a:bodyPr>
            <a:noAutofit/>
          </a:bodyPr>
          <a:lstStyle>
            <a:lvl1pPr marL="0" indent="0">
              <a:buNone/>
              <a:defRPr sz="24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Subtitle</a:t>
            </a:r>
          </a:p>
        </p:txBody>
      </p:sp>
      <p:sp>
        <p:nvSpPr>
          <p:cNvPr id="8" name="Text Placeholder 17">
            <a:extLst>
              <a:ext uri="{FF2B5EF4-FFF2-40B4-BE49-F238E27FC236}">
                <a16:creationId xmlns:a16="http://schemas.microsoft.com/office/drawing/2014/main" id="{F03EE3B5-53E9-7E4B-B419-F9B7ADA47741}"/>
              </a:ext>
            </a:extLst>
          </p:cNvPr>
          <p:cNvSpPr>
            <a:spLocks noGrp="1"/>
          </p:cNvSpPr>
          <p:nvPr>
            <p:ph type="body" sz="quarter" idx="11" hasCustomPrompt="1"/>
          </p:nvPr>
        </p:nvSpPr>
        <p:spPr>
          <a:xfrm>
            <a:off x="339916" y="1949155"/>
            <a:ext cx="2998403" cy="1075400"/>
          </a:xfrm>
        </p:spPr>
        <p:txBody>
          <a:bodyPr>
            <a:noAutofit/>
          </a:bodyPr>
          <a:lstStyle>
            <a:lvl1pPr marL="0" indent="0">
              <a:buNone/>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atin typeface="Verdana" panose="020B0604030504040204" pitchFamily="34" charset="0"/>
                <a:ea typeface="Verdana" panose="020B0604030504040204" pitchFamily="34" charset="0"/>
                <a:cs typeface="Verdana" panose="020B0604030504040204" pitchFamily="34" charset="0"/>
              </a:defRPr>
            </a:lvl2pPr>
            <a:lvl3pPr marL="914400" indent="0">
              <a:buNone/>
              <a:defRPr sz="20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20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2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Title</a:t>
            </a:r>
          </a:p>
        </p:txBody>
      </p:sp>
      <p:sp>
        <p:nvSpPr>
          <p:cNvPr id="9" name="TextBox 8">
            <a:extLst>
              <a:ext uri="{FF2B5EF4-FFF2-40B4-BE49-F238E27FC236}">
                <a16:creationId xmlns:a16="http://schemas.microsoft.com/office/drawing/2014/main" id="{0F7914D5-3EF3-B74B-828C-AA12596BB924}"/>
              </a:ext>
            </a:extLst>
          </p:cNvPr>
          <p:cNvSpPr txBox="1"/>
          <p:nvPr userDrawn="1"/>
        </p:nvSpPr>
        <p:spPr>
          <a:xfrm>
            <a:off x="4206238" y="6179221"/>
            <a:ext cx="8553652" cy="507831"/>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a:t>
            </a:r>
          </a:p>
          <a:p>
            <a:pPr algn="l"/>
            <a:r>
              <a:rPr lang="en-US" sz="900" b="0" i="1" kern="1200" dirty="0">
                <a:solidFill>
                  <a:schemeClr val="bg1">
                    <a:lumMod val="75000"/>
                  </a:schemeClr>
                </a:solidFill>
                <a:effectLst/>
                <a:latin typeface="Verdana" panose="020B0604030504040204" pitchFamily="34" charset="0"/>
                <a:ea typeface="+mn-ea"/>
                <a:cs typeface="+mn-cs"/>
              </a:rPr>
              <a:t>shared with third parties without Aries Systems' consent. ARIES SYSTEMS PROPRIETARY &amp; CONFIDENTIAL. </a:t>
            </a:r>
          </a:p>
          <a:p>
            <a:pPr algn="l"/>
            <a:r>
              <a:rPr lang="en-US" sz="900" b="0" i="1" kern="1200" dirty="0">
                <a:solidFill>
                  <a:schemeClr val="bg1">
                    <a:lumMod val="75000"/>
                  </a:schemeClr>
                </a:solidFill>
                <a:effectLst/>
                <a:latin typeface="Verdana" panose="020B0604030504040204" pitchFamily="34" charset="0"/>
                <a:ea typeface="+mn-ea"/>
                <a:cs typeface="+mn-cs"/>
              </a:rPr>
              <a:t>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2776138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_Light Bulb">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C101891F-573F-AF4C-A4D7-3D7CC45B0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1636713"/>
            <a:ext cx="34067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0A9841F-113E-FA4A-9C6A-46090F110D1E}"/>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9D360AEC-8E10-3146-B1B4-395048B8CED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4191226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Gears">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9B189638-F42E-5D43-8A31-0DE11F6B2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3" y="1911350"/>
            <a:ext cx="3175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A15C0BE-8111-4347-9325-8DF66DF07445}"/>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C0941A01-A7C1-0442-9884-FE43F2AB548D}"/>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3938167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Glob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B8BF755-98AC-EF40-AF56-FD69C27E3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957388"/>
            <a:ext cx="3235325"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2E862D-5DD4-454B-8A27-CFAD872ED53B}"/>
              </a:ext>
            </a:extLst>
          </p:cNvPr>
          <p:cNvSpPr/>
          <p:nvPr/>
        </p:nvSpPr>
        <p:spPr>
          <a:xfrm>
            <a:off x="-57150" y="-57150"/>
            <a:ext cx="666750" cy="6991350"/>
          </a:xfrm>
          <a:prstGeom prst="rect">
            <a:avLst/>
          </a:prstGeom>
          <a:solidFill>
            <a:srgbClr val="003462"/>
          </a:solidFill>
          <a:ln>
            <a:solidFill>
              <a:srgbClr val="00346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itle 1">
            <a:extLst>
              <a:ext uri="{FF2B5EF4-FFF2-40B4-BE49-F238E27FC236}">
                <a16:creationId xmlns:a16="http://schemas.microsoft.com/office/drawing/2014/main" id="{BD41C392-B99F-FA4A-9F4D-5B58E5FA41BF}"/>
              </a:ext>
            </a:extLst>
          </p:cNvPr>
          <p:cNvSpPr>
            <a:spLocks noGrp="1"/>
          </p:cNvSpPr>
          <p:nvPr>
            <p:ph type="title" hasCustomPrompt="1"/>
          </p:nvPr>
        </p:nvSpPr>
        <p:spPr>
          <a:xfrm>
            <a:off x="5907024" y="1956816"/>
            <a:ext cx="4553712" cy="1883664"/>
          </a:xfrm>
          <a:prstGeom prst="rect">
            <a:avLst/>
          </a:prstGeom>
        </p:spPr>
        <p:txBody>
          <a:bodyPr/>
          <a:lstStyle>
            <a:lvl1pPr algn="l">
              <a:defRPr b="1" i="0" baseline="0">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Section Header Title</a:t>
            </a:r>
          </a:p>
        </p:txBody>
      </p:sp>
      <p:sp>
        <p:nvSpPr>
          <p:cNvPr id="9" name="Content Placeholder 7">
            <a:extLst>
              <a:ext uri="{FF2B5EF4-FFF2-40B4-BE49-F238E27FC236}">
                <a16:creationId xmlns:a16="http://schemas.microsoft.com/office/drawing/2014/main" id="{60E4853A-A406-7843-AB31-B5B0A890FDF2}"/>
              </a:ext>
            </a:extLst>
          </p:cNvPr>
          <p:cNvSpPr>
            <a:spLocks noGrp="1"/>
          </p:cNvSpPr>
          <p:nvPr>
            <p:ph sz="quarter" idx="10" hasCustomPrompt="1"/>
          </p:nvPr>
        </p:nvSpPr>
        <p:spPr>
          <a:xfrm>
            <a:off x="5907088" y="4163646"/>
            <a:ext cx="4552950" cy="1193800"/>
          </a:xfrm>
          <a:prstGeom prst="rect">
            <a:avLst/>
          </a:prstGeom>
        </p:spPr>
        <p:txBody>
          <a:bodyPr>
            <a:normAutofit/>
          </a:bodyPr>
          <a:lstStyle>
            <a:lvl1pPr marL="0" indent="0">
              <a:spcBef>
                <a:spcPts val="0"/>
              </a:spcBef>
              <a:buNone/>
              <a:defRPr sz="2400" b="0" i="1">
                <a:solidFill>
                  <a:srgbClr val="00346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Subtitle</a:t>
            </a:r>
          </a:p>
        </p:txBody>
      </p:sp>
      <p:sp>
        <p:nvSpPr>
          <p:cNvPr id="6" name="TextBox 5">
            <a:extLst>
              <a:ext uri="{FF2B5EF4-FFF2-40B4-BE49-F238E27FC236}">
                <a16:creationId xmlns:a16="http://schemas.microsoft.com/office/drawing/2014/main" id="{B677B1C5-7DD8-AC40-84DC-6FE2E9A1EA83}"/>
              </a:ext>
            </a:extLst>
          </p:cNvPr>
          <p:cNvSpPr txBox="1"/>
          <p:nvPr userDrawn="1"/>
        </p:nvSpPr>
        <p:spPr>
          <a:xfrm>
            <a:off x="770020" y="6394779"/>
            <a:ext cx="8553652" cy="369332"/>
          </a:xfrm>
          <a:prstGeom prst="rect">
            <a:avLst/>
          </a:prstGeom>
          <a:noFill/>
        </p:spPr>
        <p:txBody>
          <a:bodyPr wrap="square" rtlCol="0">
            <a:spAutoFit/>
          </a:bodyPr>
          <a:lstStyle/>
          <a:p>
            <a:pPr algn="l"/>
            <a:r>
              <a:rPr lang="en-US" sz="900" b="0" i="1" kern="1200" dirty="0">
                <a:solidFill>
                  <a:schemeClr val="bg1">
                    <a:lumMod val="75000"/>
                  </a:schemeClr>
                </a:solidFill>
                <a:effectLst/>
                <a:latin typeface="Verdana" panose="020B0604030504040204" pitchFamily="34" charset="0"/>
                <a:ea typeface="+mn-ea"/>
                <a:cs typeface="+mn-cs"/>
              </a:rPr>
              <a:t>This material contains information that is proprietary and confidential to Aries Systems. It cannot be shared with third parties without </a:t>
            </a:r>
            <a:br>
              <a:rPr lang="en-US" sz="900" b="0" i="1" kern="1200" dirty="0">
                <a:solidFill>
                  <a:schemeClr val="bg1">
                    <a:lumMod val="75000"/>
                  </a:schemeClr>
                </a:solidFill>
                <a:effectLst/>
                <a:latin typeface="Verdana" panose="020B0604030504040204" pitchFamily="34" charset="0"/>
                <a:ea typeface="+mn-ea"/>
                <a:cs typeface="+mn-cs"/>
              </a:rPr>
            </a:br>
            <a:r>
              <a:rPr lang="en-US" sz="900" b="0" i="1" kern="1200" dirty="0">
                <a:solidFill>
                  <a:schemeClr val="bg1">
                    <a:lumMod val="75000"/>
                  </a:schemeClr>
                </a:solidFill>
                <a:effectLst/>
                <a:latin typeface="Verdana" panose="020B0604030504040204" pitchFamily="34" charset="0"/>
                <a:ea typeface="+mn-ea"/>
                <a:cs typeface="+mn-cs"/>
              </a:rPr>
              <a:t>Aries Systems' consent. ARIES SYSTEMS PROPRIETARY &amp; CONFIDENTIAL. DO NOT COPY. DO NOT DISTRIBUTE.</a:t>
            </a:r>
            <a:r>
              <a:rPr lang="en-US" sz="900" b="0" i="0" kern="1200" dirty="0">
                <a:solidFill>
                  <a:schemeClr val="bg1">
                    <a:lumMod val="75000"/>
                  </a:schemeClr>
                </a:solidFill>
                <a:effectLst/>
                <a:latin typeface="Verdana" panose="020B0604030504040204" pitchFamily="34" charset="0"/>
                <a:ea typeface="+mn-ea"/>
                <a:cs typeface="+mn-cs"/>
              </a:rPr>
              <a:t> </a:t>
            </a:r>
            <a:endParaRPr lang="en-US" sz="900" dirty="0">
              <a:solidFill>
                <a:schemeClr val="bg1">
                  <a:lumMod val="75000"/>
                </a:schemeClr>
              </a:solidFill>
            </a:endParaRPr>
          </a:p>
        </p:txBody>
      </p:sp>
    </p:spTree>
    <p:extLst>
      <p:ext uri="{BB962C8B-B14F-4D97-AF65-F5344CB8AC3E}">
        <p14:creationId xmlns:p14="http://schemas.microsoft.com/office/powerpoint/2010/main" val="959737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4259F23-68FA-A545-80BA-6A06FF1409B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597FCD1-0229-B241-9F66-26A22D8220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F42BF17-61BA-034A-BE30-23852D405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DFF3B80-ACCB-EB4E-B9FA-E2E763C501DB}" type="datetimeFigureOut">
              <a:rPr lang="en-US"/>
              <a:pPr>
                <a:defRPr/>
              </a:pPr>
              <a:t>7/13/21</a:t>
            </a:fld>
            <a:endParaRPr lang="en-US"/>
          </a:p>
        </p:txBody>
      </p:sp>
      <p:sp>
        <p:nvSpPr>
          <p:cNvPr id="5" name="Footer Placeholder 4">
            <a:extLst>
              <a:ext uri="{FF2B5EF4-FFF2-40B4-BE49-F238E27FC236}">
                <a16:creationId xmlns:a16="http://schemas.microsoft.com/office/drawing/2014/main" id="{72C5C3FA-6857-DF49-BB25-DC31B0A94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F56F9C8-B780-4149-94FE-A33AB7E48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551759F1-6530-A246-811D-47D8BE453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2" r:id="rId14"/>
    <p:sldLayoutId id="2147483703" r:id="rId15"/>
  </p:sldLayoutIdLst>
  <p:txStyles>
    <p:title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p:titleStyle>
    <p:bodyStyle>
      <a:lvl1pPr marL="228600" indent="-228600" algn="l" rtl="0" eaLnBrk="1" fontAlgn="base" hangingPunct="1">
        <a:spcBef>
          <a:spcPts val="1000"/>
        </a:spcBef>
        <a:spcAft>
          <a:spcPct val="0"/>
        </a:spcAft>
        <a:buFont typeface="Arial" panose="020B0604020202020204" pitchFamily="34" charset="0"/>
        <a:buChar char="•"/>
        <a:defRPr sz="28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rtl="0" eaLnBrk="1" fontAlgn="base" hangingPunct="1">
        <a:spcBef>
          <a:spcPts val="500"/>
        </a:spcBef>
        <a:spcAft>
          <a:spcPct val="0"/>
        </a:spcAft>
        <a:buFont typeface="Arial" panose="020B0604020202020204" pitchFamily="34" charset="0"/>
        <a:buChar char="•"/>
        <a:defRPr sz="24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rtl="0" eaLnBrk="1" fontAlgn="base" hangingPunct="1">
        <a:spcBef>
          <a:spcPts val="500"/>
        </a:spcBef>
        <a:spcAft>
          <a:spcPct val="0"/>
        </a:spcAft>
        <a:buFont typeface="Arial" panose="020B0604020202020204" pitchFamily="34" charset="0"/>
        <a:buChar char="•"/>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rtl="0" eaLnBrk="1" fontAlgn="base" hangingPunct="1">
        <a:spcBef>
          <a:spcPts val="500"/>
        </a:spcBef>
        <a:spcAft>
          <a:spcPct val="0"/>
        </a:spcAft>
        <a:buFont typeface="Arial" panose="020B0604020202020204" pitchFamily="34" charset="0"/>
        <a:buChar char="•"/>
        <a:defRPr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emf"/><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5.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69.emf"/><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openxmlformats.org/officeDocument/2006/relationships/image" Target="../media/image88.emf"/><Relationship Id="rId13" Type="http://schemas.openxmlformats.org/officeDocument/2006/relationships/image" Target="../media/image93.emf"/><Relationship Id="rId18" Type="http://schemas.openxmlformats.org/officeDocument/2006/relationships/image" Target="../media/image98.emf"/><Relationship Id="rId26" Type="http://schemas.openxmlformats.org/officeDocument/2006/relationships/image" Target="../media/image105.emf"/><Relationship Id="rId3" Type="http://schemas.openxmlformats.org/officeDocument/2006/relationships/image" Target="../media/image83.emf"/><Relationship Id="rId21" Type="http://schemas.openxmlformats.org/officeDocument/2006/relationships/image" Target="../media/image100.emf"/><Relationship Id="rId7" Type="http://schemas.openxmlformats.org/officeDocument/2006/relationships/image" Target="../media/image87.emf"/><Relationship Id="rId12" Type="http://schemas.openxmlformats.org/officeDocument/2006/relationships/image" Target="../media/image92.emf"/><Relationship Id="rId17" Type="http://schemas.openxmlformats.org/officeDocument/2006/relationships/image" Target="../media/image97.emf"/><Relationship Id="rId25" Type="http://schemas.openxmlformats.org/officeDocument/2006/relationships/image" Target="../media/image104.emf"/><Relationship Id="rId2" Type="http://schemas.openxmlformats.org/officeDocument/2006/relationships/notesSlide" Target="../notesSlides/notesSlide18.xml"/><Relationship Id="rId16" Type="http://schemas.openxmlformats.org/officeDocument/2006/relationships/image" Target="../media/image96.emf"/><Relationship Id="rId20"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image" Target="../media/image86.emf"/><Relationship Id="rId11" Type="http://schemas.openxmlformats.org/officeDocument/2006/relationships/image" Target="../media/image91.emf"/><Relationship Id="rId24" Type="http://schemas.openxmlformats.org/officeDocument/2006/relationships/image" Target="../media/image103.emf"/><Relationship Id="rId5" Type="http://schemas.openxmlformats.org/officeDocument/2006/relationships/image" Target="../media/image85.emf"/><Relationship Id="rId15" Type="http://schemas.openxmlformats.org/officeDocument/2006/relationships/image" Target="../media/image95.emf"/><Relationship Id="rId23" Type="http://schemas.openxmlformats.org/officeDocument/2006/relationships/image" Target="../media/image102.emf"/><Relationship Id="rId10" Type="http://schemas.openxmlformats.org/officeDocument/2006/relationships/image" Target="../media/image90.emf"/><Relationship Id="rId19" Type="http://schemas.openxmlformats.org/officeDocument/2006/relationships/image" Target="../media/image99.emf"/><Relationship Id="rId4" Type="http://schemas.openxmlformats.org/officeDocument/2006/relationships/image" Target="../media/image84.emf"/><Relationship Id="rId9" Type="http://schemas.openxmlformats.org/officeDocument/2006/relationships/image" Target="../media/image89.emf"/><Relationship Id="rId14" Type="http://schemas.openxmlformats.org/officeDocument/2006/relationships/image" Target="../media/image94.emf"/><Relationship Id="rId22" Type="http://schemas.openxmlformats.org/officeDocument/2006/relationships/image" Target="../media/image101.emf"/><Relationship Id="rId27" Type="http://schemas.openxmlformats.org/officeDocument/2006/relationships/image" Target="../media/image106.emf"/></Relationships>
</file>

<file path=ppt/slides/_rels/slide62.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810E63DA-3BBB-6A40-B15E-8E5C29D4B454}"/>
              </a:ext>
            </a:extLst>
          </p:cNvPr>
          <p:cNvSpPr>
            <a:spLocks noGrp="1"/>
          </p:cNvSpPr>
          <p:nvPr>
            <p:ph type="subTitle" idx="1" hasCustomPrompt="1"/>
          </p:nvPr>
        </p:nvSpPr>
        <p:spPr>
          <a:xfrm>
            <a:off x="1523999" y="5893489"/>
            <a:ext cx="9144000" cy="473236"/>
          </a:xfrm>
          <a:prstGeom prst="rect">
            <a:avLst/>
          </a:prstGeom>
        </p:spPr>
        <p:txBody>
          <a:bodyPr/>
          <a:lstStyle>
            <a:lvl1pPr marL="0" indent="0" algn="ctr">
              <a:buNone/>
              <a:defRPr sz="2400">
                <a:solidFill>
                  <a:srgbClr val="003462"/>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i="1" dirty="0" err="1"/>
              <a:t>www.ariessys.com</a:t>
            </a:r>
            <a:endParaRPr lang="en-US" dirty="0"/>
          </a:p>
        </p:txBody>
      </p:sp>
    </p:spTree>
    <p:extLst>
      <p:ext uri="{BB962C8B-B14F-4D97-AF65-F5344CB8AC3E}">
        <p14:creationId xmlns:p14="http://schemas.microsoft.com/office/powerpoint/2010/main" val="3461120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46D6BD-7E1A-A64C-AF45-96594BE29047}"/>
              </a:ext>
            </a:extLst>
          </p:cNvPr>
          <p:cNvSpPr>
            <a:spLocks noGrp="1"/>
          </p:cNvSpPr>
          <p:nvPr>
            <p:ph type="body" sz="quarter" idx="10"/>
          </p:nvPr>
        </p:nvSpPr>
        <p:spPr/>
        <p:txBody>
          <a:bodyPr/>
          <a:lstStyle/>
          <a:p>
            <a:r>
              <a:rPr lang="en-US" dirty="0"/>
              <a:t>Hear what our Customers have to say!</a:t>
            </a:r>
          </a:p>
          <a:p>
            <a:endParaRPr lang="en-US" dirty="0"/>
          </a:p>
        </p:txBody>
      </p:sp>
      <p:sp>
        <p:nvSpPr>
          <p:cNvPr id="6" name="Text Placeholder 3">
            <a:extLst>
              <a:ext uri="{FF2B5EF4-FFF2-40B4-BE49-F238E27FC236}">
                <a16:creationId xmlns:a16="http://schemas.microsoft.com/office/drawing/2014/main" id="{ED435337-2DE4-204F-92FF-FB6E70CC50AF}"/>
              </a:ext>
            </a:extLst>
          </p:cNvPr>
          <p:cNvSpPr txBox="1">
            <a:spLocks/>
          </p:cNvSpPr>
          <p:nvPr/>
        </p:nvSpPr>
        <p:spPr bwMode="auto">
          <a:xfrm>
            <a:off x="339916" y="1759969"/>
            <a:ext cx="2998403" cy="10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1" fontAlgn="base" hangingPunct="1">
              <a:spcBef>
                <a:spcPts val="1000"/>
              </a:spcBef>
              <a:spcAft>
                <a:spcPct val="0"/>
              </a:spcAft>
              <a:buFont typeface="Arial" panose="020B0604020202020204" pitchFamily="34" charset="0"/>
              <a:buNone/>
              <a:defRPr sz="36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marL="9144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marL="13716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marL="1828800" indent="0" algn="l" rtl="0" eaLnBrk="1" fontAlgn="base" hangingPunct="1">
              <a:spcBef>
                <a:spcPts val="500"/>
              </a:spcBef>
              <a:spcAft>
                <a:spcPct val="0"/>
              </a:spcAft>
              <a:buFont typeface="Arial" panose="020B0604020202020204" pitchFamily="34" charset="0"/>
              <a:buNone/>
              <a:defRPr sz="2000" kern="12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Don’t take our word for it…</a:t>
            </a:r>
            <a:endParaRPr lang="en-US" dirty="0"/>
          </a:p>
        </p:txBody>
      </p:sp>
      <p:sp>
        <p:nvSpPr>
          <p:cNvPr id="7" name="TextBox 6">
            <a:extLst>
              <a:ext uri="{FF2B5EF4-FFF2-40B4-BE49-F238E27FC236}">
                <a16:creationId xmlns:a16="http://schemas.microsoft.com/office/drawing/2014/main" id="{0B9B3FCE-A014-7344-8E4D-EDC18232024F}"/>
              </a:ext>
            </a:extLst>
          </p:cNvPr>
          <p:cNvSpPr txBox="1"/>
          <p:nvPr/>
        </p:nvSpPr>
        <p:spPr>
          <a:xfrm>
            <a:off x="4364559" y="405752"/>
            <a:ext cx="7354149" cy="1354217"/>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“Working with the Aries staff made the experience of transitioning to a new system a pleasant one.”</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Jackie Perry, Managing Editor </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American Society of Civil Engineers</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8" name="Picture 7">
            <a:extLst>
              <a:ext uri="{FF2B5EF4-FFF2-40B4-BE49-F238E27FC236}">
                <a16:creationId xmlns:a16="http://schemas.microsoft.com/office/drawing/2014/main" id="{764B7BAF-05C3-5A4E-8991-C3DA7151390C}"/>
              </a:ext>
            </a:extLst>
          </p:cNvPr>
          <p:cNvPicPr>
            <a:picLocks noChangeAspect="1"/>
          </p:cNvPicPr>
          <p:nvPr/>
        </p:nvPicPr>
        <p:blipFill>
          <a:blip r:embed="rId2"/>
          <a:stretch>
            <a:fillRect/>
          </a:stretch>
        </p:blipFill>
        <p:spPr>
          <a:xfrm>
            <a:off x="10900666" y="365990"/>
            <a:ext cx="906389" cy="716871"/>
          </a:xfrm>
          <a:prstGeom prst="rect">
            <a:avLst/>
          </a:prstGeom>
        </p:spPr>
      </p:pic>
      <p:sp>
        <p:nvSpPr>
          <p:cNvPr id="9" name="TextBox 8">
            <a:extLst>
              <a:ext uri="{FF2B5EF4-FFF2-40B4-BE49-F238E27FC236}">
                <a16:creationId xmlns:a16="http://schemas.microsoft.com/office/drawing/2014/main" id="{50E8DD0D-0836-3645-AE67-082E923D88C5}"/>
              </a:ext>
            </a:extLst>
          </p:cNvPr>
          <p:cNvSpPr txBox="1"/>
          <p:nvPr/>
        </p:nvSpPr>
        <p:spPr>
          <a:xfrm>
            <a:off x="5454616" y="1759969"/>
            <a:ext cx="7354149" cy="1600438"/>
          </a:xfrm>
          <a:prstGeom prst="rect">
            <a:avLst/>
          </a:prstGeom>
          <a:noFill/>
        </p:spPr>
        <p:txBody>
          <a:bodyPr wrap="square" rtlCol="0">
            <a:spAutoFit/>
          </a:bodyPr>
          <a:lstStyle/>
          <a:p>
            <a:r>
              <a:rPr lang="en-US" sz="16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“PM provides us the flexibility needed to manage a wide variety of journal workflows and keep pace with new initiatives and industry innovations.”</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Naomi Ullman</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Wolters Kluwer Health</a:t>
            </a:r>
            <a:endParaRPr lang="en-US" sz="16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endParaRPr lang="en-US" dirty="0"/>
          </a:p>
        </p:txBody>
      </p:sp>
      <p:pic>
        <p:nvPicPr>
          <p:cNvPr id="10" name="Picture 9">
            <a:extLst>
              <a:ext uri="{FF2B5EF4-FFF2-40B4-BE49-F238E27FC236}">
                <a16:creationId xmlns:a16="http://schemas.microsoft.com/office/drawing/2014/main" id="{302973A5-410A-3E4A-A767-026C015C71E8}"/>
              </a:ext>
            </a:extLst>
          </p:cNvPr>
          <p:cNvPicPr>
            <a:picLocks noChangeAspect="1"/>
          </p:cNvPicPr>
          <p:nvPr/>
        </p:nvPicPr>
        <p:blipFill>
          <a:blip r:embed="rId2"/>
          <a:stretch>
            <a:fillRect/>
          </a:stretch>
        </p:blipFill>
        <p:spPr>
          <a:xfrm>
            <a:off x="4364558" y="1843317"/>
            <a:ext cx="906389" cy="716871"/>
          </a:xfrm>
          <a:prstGeom prst="rect">
            <a:avLst/>
          </a:prstGeom>
        </p:spPr>
      </p:pic>
      <p:sp>
        <p:nvSpPr>
          <p:cNvPr id="11" name="TextBox 10">
            <a:extLst>
              <a:ext uri="{FF2B5EF4-FFF2-40B4-BE49-F238E27FC236}">
                <a16:creationId xmlns:a16="http://schemas.microsoft.com/office/drawing/2014/main" id="{F92DE2EF-985D-2B4E-A649-4BE1D9844E26}"/>
              </a:ext>
            </a:extLst>
          </p:cNvPr>
          <p:cNvSpPr txBox="1"/>
          <p:nvPr/>
        </p:nvSpPr>
        <p:spPr>
          <a:xfrm>
            <a:off x="4180912" y="3240592"/>
            <a:ext cx="6719754" cy="1600438"/>
          </a:xfrm>
          <a:prstGeom prst="rect">
            <a:avLst/>
          </a:prstGeom>
          <a:noFill/>
        </p:spPr>
        <p:txBody>
          <a:bodyPr wrap="square" rtlCol="0">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Manager is a smart tool that makes submission and reviewing tasks more efficient and user friendly.”</a:t>
            </a:r>
          </a:p>
          <a:p>
            <a:endParaRPr lang="en-US" sz="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Andrea </a:t>
            </a:r>
            <a:r>
              <a:rPr lang="en-US" sz="1400" dirty="0" err="1">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Dulberger</a:t>
            </a:r>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Editorial Assistant</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Cell Press</a:t>
            </a:r>
          </a:p>
          <a:p>
            <a:endParaRPr lang="en-US" dirty="0"/>
          </a:p>
        </p:txBody>
      </p:sp>
      <p:pic>
        <p:nvPicPr>
          <p:cNvPr id="12" name="Picture 11">
            <a:extLst>
              <a:ext uri="{FF2B5EF4-FFF2-40B4-BE49-F238E27FC236}">
                <a16:creationId xmlns:a16="http://schemas.microsoft.com/office/drawing/2014/main" id="{3C822C8A-0B60-3F47-B92E-6DEF83BE38C7}"/>
              </a:ext>
            </a:extLst>
          </p:cNvPr>
          <p:cNvPicPr>
            <a:picLocks noChangeAspect="1"/>
          </p:cNvPicPr>
          <p:nvPr/>
        </p:nvPicPr>
        <p:blipFill>
          <a:blip r:embed="rId2"/>
          <a:stretch>
            <a:fillRect/>
          </a:stretch>
        </p:blipFill>
        <p:spPr>
          <a:xfrm>
            <a:off x="10900666" y="3185468"/>
            <a:ext cx="906389" cy="716871"/>
          </a:xfrm>
          <a:prstGeom prst="rect">
            <a:avLst/>
          </a:prstGeom>
        </p:spPr>
      </p:pic>
      <p:pic>
        <p:nvPicPr>
          <p:cNvPr id="13" name="Picture 12">
            <a:extLst>
              <a:ext uri="{FF2B5EF4-FFF2-40B4-BE49-F238E27FC236}">
                <a16:creationId xmlns:a16="http://schemas.microsoft.com/office/drawing/2014/main" id="{51657908-2C9A-F04E-AC70-B1F7012BF444}"/>
              </a:ext>
            </a:extLst>
          </p:cNvPr>
          <p:cNvPicPr>
            <a:picLocks noChangeAspect="1"/>
          </p:cNvPicPr>
          <p:nvPr/>
        </p:nvPicPr>
        <p:blipFill>
          <a:blip r:embed="rId2"/>
          <a:stretch>
            <a:fillRect/>
          </a:stretch>
        </p:blipFill>
        <p:spPr>
          <a:xfrm>
            <a:off x="4342681" y="4841030"/>
            <a:ext cx="906389" cy="716871"/>
          </a:xfrm>
          <a:prstGeom prst="rect">
            <a:avLst/>
          </a:prstGeom>
        </p:spPr>
      </p:pic>
      <p:sp>
        <p:nvSpPr>
          <p:cNvPr id="14" name="Rectangle 13">
            <a:extLst>
              <a:ext uri="{FF2B5EF4-FFF2-40B4-BE49-F238E27FC236}">
                <a16:creationId xmlns:a16="http://schemas.microsoft.com/office/drawing/2014/main" id="{B9C0A8BE-2056-5448-9339-C8F1D9107BFE}"/>
              </a:ext>
            </a:extLst>
          </p:cNvPr>
          <p:cNvSpPr/>
          <p:nvPr/>
        </p:nvSpPr>
        <p:spPr>
          <a:xfrm>
            <a:off x="5454616" y="4841030"/>
            <a:ext cx="6096000" cy="1261884"/>
          </a:xfrm>
          <a:prstGeom prst="rect">
            <a:avLst/>
          </a:prstGeom>
        </p:spPr>
        <p:txBody>
          <a:bodyPr>
            <a:spAutoFit/>
          </a:bodyPr>
          <a:lstStyle/>
          <a:p>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“EM makes it easy to see the history of a manuscript and keep all the correspondence in one place.”</a:t>
            </a:r>
          </a:p>
          <a:p>
            <a:r>
              <a:rPr lang="en-US" sz="14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Annie Gering</a:t>
            </a:r>
          </a:p>
          <a:p>
            <a:r>
              <a:rPr lang="en-US" sz="1400"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RTI Press</a:t>
            </a:r>
          </a:p>
        </p:txBody>
      </p:sp>
    </p:spTree>
    <p:extLst>
      <p:ext uri="{BB962C8B-B14F-4D97-AF65-F5344CB8AC3E}">
        <p14:creationId xmlns:p14="http://schemas.microsoft.com/office/powerpoint/2010/main" val="3351096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B7CE31-4595-2240-9DD5-B07017CA9F72}"/>
              </a:ext>
            </a:extLst>
          </p:cNvPr>
          <p:cNvSpPr>
            <a:spLocks noGrp="1"/>
          </p:cNvSpPr>
          <p:nvPr>
            <p:ph type="title"/>
          </p:nvPr>
        </p:nvSpPr>
        <p:spPr>
          <a:xfrm>
            <a:off x="669932" y="-55402"/>
            <a:ext cx="10929078" cy="1325563"/>
          </a:xfrm>
        </p:spPr>
        <p:txBody>
          <a:bodyPr/>
          <a:lstStyle/>
          <a:p>
            <a:r>
              <a:rPr lang="en-US" dirty="0"/>
              <a:t>Let’s Connect: Engaged User Community</a:t>
            </a:r>
          </a:p>
        </p:txBody>
      </p:sp>
      <p:sp>
        <p:nvSpPr>
          <p:cNvPr id="4" name="Rectangle 3">
            <a:extLst>
              <a:ext uri="{FF2B5EF4-FFF2-40B4-BE49-F238E27FC236}">
                <a16:creationId xmlns:a16="http://schemas.microsoft.com/office/drawing/2014/main" id="{95AB5665-BA38-2E4C-B1DE-90E1D66A05A0}"/>
              </a:ext>
            </a:extLst>
          </p:cNvPr>
          <p:cNvSpPr/>
          <p:nvPr/>
        </p:nvSpPr>
        <p:spPr>
          <a:xfrm>
            <a:off x="6134471" y="1692840"/>
            <a:ext cx="561861" cy="4714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30382D-847C-D64D-A5D0-FDABA8A09A0D}"/>
              </a:ext>
            </a:extLst>
          </p:cNvPr>
          <p:cNvPicPr>
            <a:picLocks noChangeAspect="1"/>
          </p:cNvPicPr>
          <p:nvPr/>
        </p:nvPicPr>
        <p:blipFill>
          <a:blip r:embed="rId2"/>
          <a:stretch>
            <a:fillRect/>
          </a:stretch>
        </p:blipFill>
        <p:spPr>
          <a:xfrm>
            <a:off x="6251533" y="3646526"/>
            <a:ext cx="444799" cy="403335"/>
          </a:xfrm>
          <a:prstGeom prst="rect">
            <a:avLst/>
          </a:prstGeom>
        </p:spPr>
      </p:pic>
      <p:pic>
        <p:nvPicPr>
          <p:cNvPr id="6" name="Picture 5">
            <a:extLst>
              <a:ext uri="{FF2B5EF4-FFF2-40B4-BE49-F238E27FC236}">
                <a16:creationId xmlns:a16="http://schemas.microsoft.com/office/drawing/2014/main" id="{BAFFC0C3-A08C-424C-A38C-716EC33DAF83}"/>
              </a:ext>
            </a:extLst>
          </p:cNvPr>
          <p:cNvPicPr>
            <a:picLocks noChangeAspect="1"/>
          </p:cNvPicPr>
          <p:nvPr/>
        </p:nvPicPr>
        <p:blipFill>
          <a:blip r:embed="rId3"/>
          <a:stretch>
            <a:fillRect/>
          </a:stretch>
        </p:blipFill>
        <p:spPr>
          <a:xfrm>
            <a:off x="1098041" y="1973888"/>
            <a:ext cx="508735" cy="323741"/>
          </a:xfrm>
          <a:prstGeom prst="rect">
            <a:avLst/>
          </a:prstGeom>
        </p:spPr>
      </p:pic>
      <p:pic>
        <p:nvPicPr>
          <p:cNvPr id="7" name="Picture 6">
            <a:extLst>
              <a:ext uri="{FF2B5EF4-FFF2-40B4-BE49-F238E27FC236}">
                <a16:creationId xmlns:a16="http://schemas.microsoft.com/office/drawing/2014/main" id="{36C3AF98-6DDA-E744-84DA-00AB065CD4BA}"/>
              </a:ext>
            </a:extLst>
          </p:cNvPr>
          <p:cNvPicPr>
            <a:picLocks noChangeAspect="1"/>
          </p:cNvPicPr>
          <p:nvPr/>
        </p:nvPicPr>
        <p:blipFill>
          <a:blip r:embed="rId4"/>
          <a:stretch>
            <a:fillRect/>
          </a:stretch>
        </p:blipFill>
        <p:spPr>
          <a:xfrm>
            <a:off x="1227667" y="5536827"/>
            <a:ext cx="356651" cy="238682"/>
          </a:xfrm>
          <a:prstGeom prst="rect">
            <a:avLst/>
          </a:prstGeom>
        </p:spPr>
      </p:pic>
      <p:pic>
        <p:nvPicPr>
          <p:cNvPr id="8" name="Picture 7">
            <a:extLst>
              <a:ext uri="{FF2B5EF4-FFF2-40B4-BE49-F238E27FC236}">
                <a16:creationId xmlns:a16="http://schemas.microsoft.com/office/drawing/2014/main" id="{ADE8B1AB-C228-E84F-96DE-7B4073114D94}"/>
              </a:ext>
            </a:extLst>
          </p:cNvPr>
          <p:cNvPicPr>
            <a:picLocks noChangeAspect="1"/>
          </p:cNvPicPr>
          <p:nvPr/>
        </p:nvPicPr>
        <p:blipFill>
          <a:blip r:embed="rId5"/>
          <a:stretch>
            <a:fillRect/>
          </a:stretch>
        </p:blipFill>
        <p:spPr>
          <a:xfrm>
            <a:off x="1137523" y="3668512"/>
            <a:ext cx="425217" cy="394601"/>
          </a:xfrm>
          <a:prstGeom prst="rect">
            <a:avLst/>
          </a:prstGeom>
        </p:spPr>
      </p:pic>
      <p:pic>
        <p:nvPicPr>
          <p:cNvPr id="9" name="Picture 8">
            <a:extLst>
              <a:ext uri="{FF2B5EF4-FFF2-40B4-BE49-F238E27FC236}">
                <a16:creationId xmlns:a16="http://schemas.microsoft.com/office/drawing/2014/main" id="{4613AD6A-2FCB-CF46-BC89-70760674E8FA}"/>
              </a:ext>
            </a:extLst>
          </p:cNvPr>
          <p:cNvPicPr>
            <a:picLocks noChangeAspect="1"/>
          </p:cNvPicPr>
          <p:nvPr/>
        </p:nvPicPr>
        <p:blipFill>
          <a:blip r:embed="rId6"/>
          <a:stretch>
            <a:fillRect/>
          </a:stretch>
        </p:blipFill>
        <p:spPr>
          <a:xfrm>
            <a:off x="6297151" y="2000392"/>
            <a:ext cx="399181" cy="365566"/>
          </a:xfrm>
          <a:prstGeom prst="rect">
            <a:avLst/>
          </a:prstGeom>
        </p:spPr>
      </p:pic>
      <p:pic>
        <p:nvPicPr>
          <p:cNvPr id="10" name="Picture 9">
            <a:extLst>
              <a:ext uri="{FF2B5EF4-FFF2-40B4-BE49-F238E27FC236}">
                <a16:creationId xmlns:a16="http://schemas.microsoft.com/office/drawing/2014/main" id="{30A4B3BE-4179-2443-9080-AAA4B8A746A4}"/>
              </a:ext>
            </a:extLst>
          </p:cNvPr>
          <p:cNvPicPr>
            <a:picLocks noChangeAspect="1"/>
          </p:cNvPicPr>
          <p:nvPr/>
        </p:nvPicPr>
        <p:blipFill>
          <a:blip r:embed="rId7"/>
          <a:stretch>
            <a:fillRect/>
          </a:stretch>
        </p:blipFill>
        <p:spPr>
          <a:xfrm>
            <a:off x="6276113" y="5510323"/>
            <a:ext cx="426165" cy="403335"/>
          </a:xfrm>
          <a:prstGeom prst="rect">
            <a:avLst/>
          </a:prstGeom>
        </p:spPr>
      </p:pic>
      <p:sp>
        <p:nvSpPr>
          <p:cNvPr id="11" name="TextBox 10">
            <a:extLst>
              <a:ext uri="{FF2B5EF4-FFF2-40B4-BE49-F238E27FC236}">
                <a16:creationId xmlns:a16="http://schemas.microsoft.com/office/drawing/2014/main" id="{433300A2-BC10-854B-8AC3-283EBDAD3AF8}"/>
              </a:ext>
            </a:extLst>
          </p:cNvPr>
          <p:cNvSpPr txBox="1"/>
          <p:nvPr/>
        </p:nvSpPr>
        <p:spPr>
          <a:xfrm>
            <a:off x="1765164" y="1846419"/>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Educational and user training webinars</a:t>
            </a:r>
          </a:p>
        </p:txBody>
      </p:sp>
      <p:sp>
        <p:nvSpPr>
          <p:cNvPr id="12" name="TextBox 11">
            <a:extLst>
              <a:ext uri="{FF2B5EF4-FFF2-40B4-BE49-F238E27FC236}">
                <a16:creationId xmlns:a16="http://schemas.microsoft.com/office/drawing/2014/main" id="{A676B8A6-8884-ED43-A7D8-E8948A4B7946}"/>
              </a:ext>
            </a:extLst>
          </p:cNvPr>
          <p:cNvSpPr txBox="1"/>
          <p:nvPr/>
        </p:nvSpPr>
        <p:spPr>
          <a:xfrm>
            <a:off x="6894673" y="1781182"/>
            <a:ext cx="4026035" cy="923330"/>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Connect with users though EM/PM independent email listserv.</a:t>
            </a:r>
          </a:p>
        </p:txBody>
      </p:sp>
      <p:sp>
        <p:nvSpPr>
          <p:cNvPr id="13" name="TextBox 12">
            <a:extLst>
              <a:ext uri="{FF2B5EF4-FFF2-40B4-BE49-F238E27FC236}">
                <a16:creationId xmlns:a16="http://schemas.microsoft.com/office/drawing/2014/main" id="{D04D0512-2E73-A04E-8F34-E3CB515CD40B}"/>
              </a:ext>
            </a:extLst>
          </p:cNvPr>
          <p:cNvSpPr txBox="1"/>
          <p:nvPr/>
        </p:nvSpPr>
        <p:spPr>
          <a:xfrm>
            <a:off x="1765164" y="3478337"/>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Semi-annual user group meetings in US and UK</a:t>
            </a:r>
          </a:p>
        </p:txBody>
      </p:sp>
      <p:sp>
        <p:nvSpPr>
          <p:cNvPr id="14" name="TextBox 13">
            <a:extLst>
              <a:ext uri="{FF2B5EF4-FFF2-40B4-BE49-F238E27FC236}">
                <a16:creationId xmlns:a16="http://schemas.microsoft.com/office/drawing/2014/main" id="{F9A301F3-615E-034F-A6DF-B1D24618BB43}"/>
              </a:ext>
            </a:extLst>
          </p:cNvPr>
          <p:cNvSpPr txBox="1"/>
          <p:nvPr/>
        </p:nvSpPr>
        <p:spPr>
          <a:xfrm>
            <a:off x="1741384" y="5341336"/>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Aries Systems monthly newsletter</a:t>
            </a:r>
          </a:p>
        </p:txBody>
      </p:sp>
      <p:sp>
        <p:nvSpPr>
          <p:cNvPr id="15" name="TextBox 14">
            <a:extLst>
              <a:ext uri="{FF2B5EF4-FFF2-40B4-BE49-F238E27FC236}">
                <a16:creationId xmlns:a16="http://schemas.microsoft.com/office/drawing/2014/main" id="{062FB96C-F45C-7442-B47F-A37C212A3BB7}"/>
              </a:ext>
            </a:extLst>
          </p:cNvPr>
          <p:cNvSpPr txBox="1"/>
          <p:nvPr/>
        </p:nvSpPr>
        <p:spPr>
          <a:xfrm>
            <a:off x="6894674" y="3516084"/>
            <a:ext cx="4026035"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Join us at industry events and conferences.</a:t>
            </a:r>
          </a:p>
        </p:txBody>
      </p:sp>
      <p:sp>
        <p:nvSpPr>
          <p:cNvPr id="16" name="TextBox 15">
            <a:extLst>
              <a:ext uri="{FF2B5EF4-FFF2-40B4-BE49-F238E27FC236}">
                <a16:creationId xmlns:a16="http://schemas.microsoft.com/office/drawing/2014/main" id="{ADA00311-7DD8-044D-B91B-3836FF7DB53A}"/>
              </a:ext>
            </a:extLst>
          </p:cNvPr>
          <p:cNvSpPr txBox="1"/>
          <p:nvPr/>
        </p:nvSpPr>
        <p:spPr>
          <a:xfrm>
            <a:off x="6919254" y="5325698"/>
            <a:ext cx="4328756"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Follow the Aries social media and blog!</a:t>
            </a:r>
          </a:p>
        </p:txBody>
      </p:sp>
      <p:cxnSp>
        <p:nvCxnSpPr>
          <p:cNvPr id="17" name="Straight Connector 16">
            <a:extLst>
              <a:ext uri="{FF2B5EF4-FFF2-40B4-BE49-F238E27FC236}">
                <a16:creationId xmlns:a16="http://schemas.microsoft.com/office/drawing/2014/main" id="{3AC7DEC3-F665-C746-B252-37878024FCD6}"/>
              </a:ext>
            </a:extLst>
          </p:cNvPr>
          <p:cNvCxnSpPr>
            <a:cxnSpLocks/>
          </p:cNvCxnSpPr>
          <p:nvPr/>
        </p:nvCxnSpPr>
        <p:spPr>
          <a:xfrm>
            <a:off x="1688056"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9FC610-6837-554C-837E-EB4A0D86C9AF}"/>
              </a:ext>
            </a:extLst>
          </p:cNvPr>
          <p:cNvCxnSpPr>
            <a:cxnSpLocks/>
          </p:cNvCxnSpPr>
          <p:nvPr/>
        </p:nvCxnSpPr>
        <p:spPr>
          <a:xfrm>
            <a:off x="1659028" y="3469629"/>
            <a:ext cx="0" cy="93378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62A8120-5850-BB40-ACAC-669480310C12}"/>
              </a:ext>
            </a:extLst>
          </p:cNvPr>
          <p:cNvCxnSpPr>
            <a:cxnSpLocks/>
          </p:cNvCxnSpPr>
          <p:nvPr/>
        </p:nvCxnSpPr>
        <p:spPr>
          <a:xfrm>
            <a:off x="1659072" y="5390935"/>
            <a:ext cx="0" cy="689065"/>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FA3583-1C15-804B-BD6C-90895DCFEC35}"/>
              </a:ext>
            </a:extLst>
          </p:cNvPr>
          <p:cNvCxnSpPr>
            <a:cxnSpLocks/>
          </p:cNvCxnSpPr>
          <p:nvPr/>
        </p:nvCxnSpPr>
        <p:spPr>
          <a:xfrm>
            <a:off x="6804685" y="1846419"/>
            <a:ext cx="0" cy="73866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04DD68-1FCC-DC42-AB7B-C33D72766982}"/>
              </a:ext>
            </a:extLst>
          </p:cNvPr>
          <p:cNvCxnSpPr>
            <a:cxnSpLocks/>
          </p:cNvCxnSpPr>
          <p:nvPr/>
        </p:nvCxnSpPr>
        <p:spPr>
          <a:xfrm>
            <a:off x="6813393" y="3517109"/>
            <a:ext cx="0" cy="865997"/>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3B08A2-2D67-0248-93AA-D6C12AC2E7BE}"/>
              </a:ext>
            </a:extLst>
          </p:cNvPr>
          <p:cNvCxnSpPr>
            <a:cxnSpLocks/>
          </p:cNvCxnSpPr>
          <p:nvPr/>
        </p:nvCxnSpPr>
        <p:spPr>
          <a:xfrm>
            <a:off x="6793073" y="5398956"/>
            <a:ext cx="0" cy="681044"/>
          </a:xfrm>
          <a:prstGeom prst="line">
            <a:avLst/>
          </a:prstGeom>
          <a:ln w="31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324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CD4470-DE21-5741-A87A-1954032B910F}"/>
              </a:ext>
            </a:extLst>
          </p:cNvPr>
          <p:cNvSpPr>
            <a:spLocks noGrp="1"/>
          </p:cNvSpPr>
          <p:nvPr>
            <p:ph type="title"/>
          </p:nvPr>
        </p:nvSpPr>
        <p:spPr/>
        <p:txBody>
          <a:bodyPr/>
          <a:lstStyle/>
          <a:p>
            <a:r>
              <a:rPr lang="en-US" dirty="0"/>
              <a:t>Aries User Group Meetings</a:t>
            </a:r>
          </a:p>
        </p:txBody>
      </p:sp>
      <p:sp>
        <p:nvSpPr>
          <p:cNvPr id="4" name="Rectangle 3">
            <a:extLst>
              <a:ext uri="{FF2B5EF4-FFF2-40B4-BE49-F238E27FC236}">
                <a16:creationId xmlns:a16="http://schemas.microsoft.com/office/drawing/2014/main" id="{7AE5F6FE-7C4A-F34F-A409-3F10B1E5B6DD}"/>
              </a:ext>
            </a:extLst>
          </p:cNvPr>
          <p:cNvSpPr/>
          <p:nvPr/>
        </p:nvSpPr>
        <p:spPr>
          <a:xfrm>
            <a:off x="1611085" y="1461310"/>
            <a:ext cx="8839201" cy="4843890"/>
          </a:xfrm>
          <a:prstGeom prst="rect">
            <a:avLst/>
          </a:prstGeom>
        </p:spPr>
        <p:txBody>
          <a:bodyPr wrap="square">
            <a:spAutoFit/>
          </a:bodyPr>
          <a:lstStyle/>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“This was a great way to immerse myself with your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product and the organization and the support behind it.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was very impressed both with staff and how engaged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users are.”</a:t>
            </a: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 enjoyed the various formal and informal opportunities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to problem-solve with Aries staff and other users, and to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talk/hear about larger trends in scholarly publishing that </a:t>
            </a:r>
            <a:b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we all have to deal with.” </a:t>
            </a:r>
          </a:p>
          <a:p>
            <a:pPr lvl="0" eaLnBrk="0" fontAlgn="base" hangingPunct="0">
              <a:lnSpc>
                <a:spcPct val="150000"/>
              </a:lnSpc>
              <a:spcBef>
                <a:spcPct val="0"/>
              </a:spcBef>
              <a:spcAft>
                <a:spcPct val="0"/>
              </a:spcAft>
            </a:pPr>
            <a:endParaRPr lang="en-US" alt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lvl="0" eaLnBrk="0" fontAlgn="base" hangingPunct="0">
              <a:lnSpc>
                <a:spcPct val="150000"/>
              </a:lnSpc>
              <a:spcBef>
                <a:spcPct val="0"/>
              </a:spcBef>
              <a:spcAft>
                <a:spcPct val="0"/>
              </a:spcAft>
            </a:pPr>
            <a:r>
              <a:rPr lang="en-US" altLang="en-US" sz="1600" i="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“Mixing with other colleagues, tips, feedback sessions, general atmosphere of thinking through systems – I also love how friendly and family-like everyone at EMUG is. You guys are great!”</a:t>
            </a:r>
          </a:p>
        </p:txBody>
      </p:sp>
      <p:pic>
        <p:nvPicPr>
          <p:cNvPr id="5" name="Picture 4">
            <a:extLst>
              <a:ext uri="{FF2B5EF4-FFF2-40B4-BE49-F238E27FC236}">
                <a16:creationId xmlns:a16="http://schemas.microsoft.com/office/drawing/2014/main" id="{39D95C06-9FC8-6B42-8608-7515EB353C2F}"/>
              </a:ext>
            </a:extLst>
          </p:cNvPr>
          <p:cNvPicPr>
            <a:picLocks noChangeAspect="1"/>
          </p:cNvPicPr>
          <p:nvPr/>
        </p:nvPicPr>
        <p:blipFill>
          <a:blip r:embed="rId2"/>
          <a:stretch>
            <a:fillRect/>
          </a:stretch>
        </p:blipFill>
        <p:spPr>
          <a:xfrm>
            <a:off x="447397" y="1621529"/>
            <a:ext cx="906389" cy="716871"/>
          </a:xfrm>
          <a:prstGeom prst="rect">
            <a:avLst/>
          </a:prstGeom>
        </p:spPr>
      </p:pic>
      <p:pic>
        <p:nvPicPr>
          <p:cNvPr id="6" name="Picture 5">
            <a:extLst>
              <a:ext uri="{FF2B5EF4-FFF2-40B4-BE49-F238E27FC236}">
                <a16:creationId xmlns:a16="http://schemas.microsoft.com/office/drawing/2014/main" id="{882D80DC-6A6F-5842-86FD-8A617E161BD6}"/>
              </a:ext>
            </a:extLst>
          </p:cNvPr>
          <p:cNvPicPr>
            <a:picLocks noChangeAspect="1"/>
          </p:cNvPicPr>
          <p:nvPr/>
        </p:nvPicPr>
        <p:blipFill>
          <a:blip r:embed="rId2"/>
          <a:stretch>
            <a:fillRect/>
          </a:stretch>
        </p:blipFill>
        <p:spPr>
          <a:xfrm>
            <a:off x="447397" y="3479748"/>
            <a:ext cx="906389" cy="716871"/>
          </a:xfrm>
          <a:prstGeom prst="rect">
            <a:avLst/>
          </a:prstGeom>
        </p:spPr>
      </p:pic>
      <p:pic>
        <p:nvPicPr>
          <p:cNvPr id="7" name="Picture 6">
            <a:extLst>
              <a:ext uri="{FF2B5EF4-FFF2-40B4-BE49-F238E27FC236}">
                <a16:creationId xmlns:a16="http://schemas.microsoft.com/office/drawing/2014/main" id="{428AC7DB-2F1B-9944-9136-68AB0D4AE751}"/>
              </a:ext>
            </a:extLst>
          </p:cNvPr>
          <p:cNvPicPr>
            <a:picLocks noChangeAspect="1"/>
          </p:cNvPicPr>
          <p:nvPr/>
        </p:nvPicPr>
        <p:blipFill>
          <a:blip r:embed="rId2"/>
          <a:stretch>
            <a:fillRect/>
          </a:stretch>
        </p:blipFill>
        <p:spPr>
          <a:xfrm>
            <a:off x="447397" y="5222335"/>
            <a:ext cx="906389" cy="716871"/>
          </a:xfrm>
          <a:prstGeom prst="rect">
            <a:avLst/>
          </a:prstGeom>
        </p:spPr>
      </p:pic>
      <p:pic>
        <p:nvPicPr>
          <p:cNvPr id="8" name="Picture 7">
            <a:extLst>
              <a:ext uri="{FF2B5EF4-FFF2-40B4-BE49-F238E27FC236}">
                <a16:creationId xmlns:a16="http://schemas.microsoft.com/office/drawing/2014/main" id="{864773AB-9FD4-5A4E-8A7D-9B633EEAC0F8}"/>
              </a:ext>
            </a:extLst>
          </p:cNvPr>
          <p:cNvPicPr>
            <a:picLocks noChangeAspect="1"/>
          </p:cNvPicPr>
          <p:nvPr/>
        </p:nvPicPr>
        <p:blipFill>
          <a:blip r:embed="rId3"/>
          <a:stretch>
            <a:fillRect/>
          </a:stretch>
        </p:blipFill>
        <p:spPr>
          <a:xfrm>
            <a:off x="7844552" y="1244600"/>
            <a:ext cx="4140317" cy="3759200"/>
          </a:xfrm>
          <a:prstGeom prst="rect">
            <a:avLst/>
          </a:prstGeom>
        </p:spPr>
      </p:pic>
    </p:spTree>
    <p:extLst>
      <p:ext uri="{BB962C8B-B14F-4D97-AF65-F5344CB8AC3E}">
        <p14:creationId xmlns:p14="http://schemas.microsoft.com/office/powerpoint/2010/main" val="820439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36731F-1130-3E48-8CA5-60636E9C3AE4}"/>
              </a:ext>
            </a:extLst>
          </p:cNvPr>
          <p:cNvSpPr>
            <a:spLocks noGrp="1"/>
          </p:cNvSpPr>
          <p:nvPr>
            <p:ph type="title"/>
          </p:nvPr>
        </p:nvSpPr>
        <p:spPr/>
        <p:txBody>
          <a:bodyPr/>
          <a:lstStyle/>
          <a:p>
            <a:r>
              <a:rPr lang="en-US" dirty="0"/>
              <a:t>Why Choose Aries?</a:t>
            </a:r>
          </a:p>
        </p:txBody>
      </p:sp>
      <p:sp>
        <p:nvSpPr>
          <p:cNvPr id="5" name="Content Placeholder 1">
            <a:extLst>
              <a:ext uri="{FF2B5EF4-FFF2-40B4-BE49-F238E27FC236}">
                <a16:creationId xmlns:a16="http://schemas.microsoft.com/office/drawing/2014/main" id="{3A2F1611-B623-3C48-95B9-20F274780CB5}"/>
              </a:ext>
            </a:extLst>
          </p:cNvPr>
          <p:cNvSpPr txBox="1">
            <a:spLocks/>
          </p:cNvSpPr>
          <p:nvPr/>
        </p:nvSpPr>
        <p:spPr>
          <a:xfrm>
            <a:off x="838200" y="1525821"/>
            <a:ext cx="7190677" cy="489048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000" dirty="0"/>
              <a:t>Trusted partner and market leader </a:t>
            </a:r>
          </a:p>
          <a:p>
            <a:pPr>
              <a:lnSpc>
                <a:spcPct val="120000"/>
              </a:lnSpc>
            </a:pPr>
            <a:r>
              <a:rPr lang="en-US" sz="2000" dirty="0"/>
              <a:t>Flexibility to instantly adapt workflows </a:t>
            </a:r>
          </a:p>
          <a:p>
            <a:pPr>
              <a:lnSpc>
                <a:spcPct val="120000"/>
              </a:lnSpc>
            </a:pPr>
            <a:r>
              <a:rPr lang="en-US" sz="2000" dirty="0"/>
              <a:t>Robust reporting suite </a:t>
            </a:r>
          </a:p>
          <a:p>
            <a:pPr>
              <a:lnSpc>
                <a:spcPct val="120000"/>
              </a:lnSpc>
            </a:pPr>
            <a:r>
              <a:rPr lang="en-US" sz="2000" dirty="0"/>
              <a:t>Secure cloud hosted platform via AWS, with full GDPR compliance</a:t>
            </a:r>
          </a:p>
          <a:p>
            <a:pPr>
              <a:lnSpc>
                <a:spcPct val="120000"/>
              </a:lnSpc>
            </a:pPr>
            <a:r>
              <a:rPr lang="en-US" sz="2000" dirty="0"/>
              <a:t>Dedicated support with personalized, high-quality service.</a:t>
            </a:r>
          </a:p>
          <a:p>
            <a:pPr>
              <a:lnSpc>
                <a:spcPct val="120000"/>
              </a:lnSpc>
            </a:pPr>
            <a:r>
              <a:rPr lang="en-US" sz="2000" dirty="0"/>
              <a:t>Committed to continuous improvement— investing over $6m/</a:t>
            </a:r>
            <a:r>
              <a:rPr lang="en-US" sz="2000" dirty="0" err="1"/>
              <a:t>yr</a:t>
            </a:r>
            <a:r>
              <a:rPr lang="en-US" sz="2000" dirty="0"/>
              <a:t> in new innovations</a:t>
            </a:r>
          </a:p>
          <a:p>
            <a:endParaRPr lang="en-US" dirty="0"/>
          </a:p>
        </p:txBody>
      </p:sp>
      <p:pic>
        <p:nvPicPr>
          <p:cNvPr id="6" name="Picture 5">
            <a:extLst>
              <a:ext uri="{FF2B5EF4-FFF2-40B4-BE49-F238E27FC236}">
                <a16:creationId xmlns:a16="http://schemas.microsoft.com/office/drawing/2014/main" id="{64722A2A-9BCE-F64D-BE05-6C4374223200}"/>
              </a:ext>
            </a:extLst>
          </p:cNvPr>
          <p:cNvPicPr>
            <a:picLocks noChangeAspect="1"/>
          </p:cNvPicPr>
          <p:nvPr/>
        </p:nvPicPr>
        <p:blipFill>
          <a:blip r:embed="rId2"/>
          <a:stretch>
            <a:fillRect/>
          </a:stretch>
        </p:blipFill>
        <p:spPr>
          <a:xfrm>
            <a:off x="7847262" y="2252546"/>
            <a:ext cx="4151803" cy="2548732"/>
          </a:xfrm>
          <a:prstGeom prst="rect">
            <a:avLst/>
          </a:prstGeom>
        </p:spPr>
      </p:pic>
    </p:spTree>
    <p:extLst>
      <p:ext uri="{BB962C8B-B14F-4D97-AF65-F5344CB8AC3E}">
        <p14:creationId xmlns:p14="http://schemas.microsoft.com/office/powerpoint/2010/main" val="118525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87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61462-A0E2-8449-91E5-1107490C9401}"/>
              </a:ext>
            </a:extLst>
          </p:cNvPr>
          <p:cNvSpPr>
            <a:spLocks noGrp="1"/>
          </p:cNvSpPr>
          <p:nvPr>
            <p:ph type="body" sz="quarter" idx="10"/>
          </p:nvPr>
        </p:nvSpPr>
        <p:spPr/>
        <p:txBody>
          <a:bodyPr>
            <a:normAutofit/>
          </a:bodyPr>
          <a:lstStyle/>
          <a:p>
            <a:r>
              <a:rPr lang="en-US" dirty="0"/>
              <a:t>Introduction to </a:t>
            </a:r>
            <a:br>
              <a:rPr lang="en-US" dirty="0"/>
            </a:br>
            <a:r>
              <a:rPr lang="en-US" dirty="0"/>
              <a:t>Editorial Manager</a:t>
            </a:r>
            <a:r>
              <a:rPr lang="en-US" baseline="30000" dirty="0"/>
              <a:t> Ⓡ </a:t>
            </a:r>
            <a:r>
              <a:rPr lang="en-US" dirty="0"/>
              <a:t>(EM)</a:t>
            </a:r>
          </a:p>
        </p:txBody>
      </p:sp>
      <p:pic>
        <p:nvPicPr>
          <p:cNvPr id="5" name="Picture 4">
            <a:extLst>
              <a:ext uri="{FF2B5EF4-FFF2-40B4-BE49-F238E27FC236}">
                <a16:creationId xmlns:a16="http://schemas.microsoft.com/office/drawing/2014/main" id="{9C28C268-D4E8-134C-BA73-8B80BFD5362B}"/>
              </a:ext>
            </a:extLst>
          </p:cNvPr>
          <p:cNvPicPr>
            <a:picLocks noChangeAspect="1"/>
          </p:cNvPicPr>
          <p:nvPr/>
        </p:nvPicPr>
        <p:blipFill>
          <a:blip r:embed="rId2"/>
          <a:stretch>
            <a:fillRect/>
          </a:stretch>
        </p:blipFill>
        <p:spPr>
          <a:xfrm>
            <a:off x="4398140" y="911334"/>
            <a:ext cx="3175000" cy="3175000"/>
          </a:xfrm>
          <a:prstGeom prst="rect">
            <a:avLst/>
          </a:prstGeom>
        </p:spPr>
      </p:pic>
    </p:spTree>
    <p:extLst>
      <p:ext uri="{BB962C8B-B14F-4D97-AF65-F5344CB8AC3E}">
        <p14:creationId xmlns:p14="http://schemas.microsoft.com/office/powerpoint/2010/main" val="904214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C6562-C8CC-734E-9449-AA44A6068583}"/>
              </a:ext>
            </a:extLst>
          </p:cNvPr>
          <p:cNvSpPr>
            <a:spLocks noGrp="1"/>
          </p:cNvSpPr>
          <p:nvPr>
            <p:ph type="title"/>
          </p:nvPr>
        </p:nvSpPr>
        <p:spPr/>
        <p:txBody>
          <a:bodyPr/>
          <a:lstStyle/>
          <a:p>
            <a:r>
              <a:rPr lang="en-US" dirty="0"/>
              <a:t>Editorial Manager Overview</a:t>
            </a:r>
          </a:p>
        </p:txBody>
      </p:sp>
      <p:pic>
        <p:nvPicPr>
          <p:cNvPr id="4" name="Picture 3">
            <a:extLst>
              <a:ext uri="{FF2B5EF4-FFF2-40B4-BE49-F238E27FC236}">
                <a16:creationId xmlns:a16="http://schemas.microsoft.com/office/drawing/2014/main" id="{FE5D1884-C1C2-2048-8C8F-48B3E2C6460D}"/>
              </a:ext>
            </a:extLst>
          </p:cNvPr>
          <p:cNvPicPr>
            <a:picLocks noChangeAspect="1"/>
          </p:cNvPicPr>
          <p:nvPr/>
        </p:nvPicPr>
        <p:blipFill>
          <a:blip r:embed="rId2"/>
          <a:stretch>
            <a:fillRect/>
          </a:stretch>
        </p:blipFill>
        <p:spPr>
          <a:xfrm>
            <a:off x="1612060" y="2039746"/>
            <a:ext cx="1354620" cy="2395858"/>
          </a:xfrm>
          <a:prstGeom prst="rect">
            <a:avLst/>
          </a:prstGeom>
        </p:spPr>
      </p:pic>
      <p:sp>
        <p:nvSpPr>
          <p:cNvPr id="5" name="TextBox 4">
            <a:extLst>
              <a:ext uri="{FF2B5EF4-FFF2-40B4-BE49-F238E27FC236}">
                <a16:creationId xmlns:a16="http://schemas.microsoft.com/office/drawing/2014/main" id="{D2333975-22CF-0E4A-95B3-22E408D51BD6}"/>
              </a:ext>
            </a:extLst>
          </p:cNvPr>
          <p:cNvSpPr txBox="1"/>
          <p:nvPr/>
        </p:nvSpPr>
        <p:spPr>
          <a:xfrm>
            <a:off x="495970" y="1316471"/>
            <a:ext cx="11200057" cy="723275"/>
          </a:xfrm>
          <a:prstGeom prst="rect">
            <a:avLst/>
          </a:prstGeom>
          <a:noFill/>
        </p:spPr>
        <p:txBody>
          <a:bodyPr wrap="square" rtlCol="0">
            <a:spAutoFit/>
          </a:bodyPr>
          <a:lstStyle/>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The industry leading, cloud-based manuscript submission and peer-review tracking </a:t>
            </a:r>
          </a:p>
          <a:p>
            <a:pPr algn="ct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system for scholarly journals, reference works, books and other publications.</a:t>
            </a:r>
          </a:p>
          <a:p>
            <a:pPr algn="ctr"/>
            <a:r>
              <a:rPr lang="en-US" sz="5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Content Placeholder 2">
            <a:extLst>
              <a:ext uri="{FF2B5EF4-FFF2-40B4-BE49-F238E27FC236}">
                <a16:creationId xmlns:a16="http://schemas.microsoft.com/office/drawing/2014/main" id="{AE1470E0-6297-4A42-B3AD-3B1B0AC7B2EC}"/>
              </a:ext>
            </a:extLst>
          </p:cNvPr>
          <p:cNvSpPr txBox="1">
            <a:spLocks/>
          </p:cNvSpPr>
          <p:nvPr/>
        </p:nvSpPr>
        <p:spPr>
          <a:xfrm>
            <a:off x="7672810" y="3924823"/>
            <a:ext cx="3752771"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Reviewers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Manage peer review invitations/assignments</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Submit review commentary</a:t>
            </a: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credit via Reviewer Recognition tools</a:t>
            </a:r>
            <a:endPar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id="{5E7CBBE7-01D1-E148-9416-A80CB2DD0754}"/>
              </a:ext>
            </a:extLst>
          </p:cNvPr>
          <p:cNvSpPr/>
          <p:nvPr/>
        </p:nvSpPr>
        <p:spPr>
          <a:xfrm>
            <a:off x="305723" y="3924822"/>
            <a:ext cx="3708661" cy="1800493"/>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submit manuscripts with automated metadata extraction</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Act on revision requests</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Track manuscript status</a:t>
            </a:r>
          </a:p>
        </p:txBody>
      </p:sp>
      <p:sp>
        <p:nvSpPr>
          <p:cNvPr id="8" name="Rectangle 7">
            <a:extLst>
              <a:ext uri="{FF2B5EF4-FFF2-40B4-BE49-F238E27FC236}">
                <a16:creationId xmlns:a16="http://schemas.microsoft.com/office/drawing/2014/main" id="{EFED7BC5-EBD5-7C4E-BEEA-AD9FC461F4B6}"/>
              </a:ext>
            </a:extLst>
          </p:cNvPr>
          <p:cNvSpPr/>
          <p:nvPr/>
        </p:nvSpPr>
        <p:spPr>
          <a:xfrm>
            <a:off x="4014384" y="3924823"/>
            <a:ext cx="3752771" cy="1877437"/>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Editorial Office/Editors</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Process submissions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Utilize quality check tools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manage Reviewers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Set final disposition</a:t>
            </a:r>
          </a:p>
        </p:txBody>
      </p:sp>
      <p:pic>
        <p:nvPicPr>
          <p:cNvPr id="9" name="Picture 8">
            <a:extLst>
              <a:ext uri="{FF2B5EF4-FFF2-40B4-BE49-F238E27FC236}">
                <a16:creationId xmlns:a16="http://schemas.microsoft.com/office/drawing/2014/main" id="{A23DBB6B-4689-EC46-A09C-C42F4E33AB22}"/>
              </a:ext>
            </a:extLst>
          </p:cNvPr>
          <p:cNvPicPr>
            <a:picLocks noChangeAspect="1"/>
          </p:cNvPicPr>
          <p:nvPr/>
        </p:nvPicPr>
        <p:blipFill>
          <a:blip r:embed="rId3"/>
          <a:stretch>
            <a:fillRect/>
          </a:stretch>
        </p:blipFill>
        <p:spPr>
          <a:xfrm>
            <a:off x="4953456" y="2323174"/>
            <a:ext cx="1431503" cy="1484701"/>
          </a:xfrm>
          <a:prstGeom prst="rect">
            <a:avLst/>
          </a:prstGeom>
        </p:spPr>
      </p:pic>
      <p:pic>
        <p:nvPicPr>
          <p:cNvPr id="10" name="Picture 9">
            <a:extLst>
              <a:ext uri="{FF2B5EF4-FFF2-40B4-BE49-F238E27FC236}">
                <a16:creationId xmlns:a16="http://schemas.microsoft.com/office/drawing/2014/main" id="{759E9BEB-F0CC-F646-B8F4-CF7151FB6256}"/>
              </a:ext>
            </a:extLst>
          </p:cNvPr>
          <p:cNvPicPr>
            <a:picLocks noChangeAspect="1"/>
          </p:cNvPicPr>
          <p:nvPr/>
        </p:nvPicPr>
        <p:blipFill>
          <a:blip r:embed="rId4"/>
          <a:stretch>
            <a:fillRect/>
          </a:stretch>
        </p:blipFill>
        <p:spPr>
          <a:xfrm>
            <a:off x="8905432" y="1978786"/>
            <a:ext cx="1498389" cy="2210356"/>
          </a:xfrm>
          <a:prstGeom prst="rect">
            <a:avLst/>
          </a:prstGeom>
        </p:spPr>
      </p:pic>
    </p:spTree>
    <p:extLst>
      <p:ext uri="{BB962C8B-B14F-4D97-AF65-F5344CB8AC3E}">
        <p14:creationId xmlns:p14="http://schemas.microsoft.com/office/powerpoint/2010/main" val="2159229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0C55B7-41B3-8844-917D-4A8546145679}"/>
              </a:ext>
            </a:extLst>
          </p:cNvPr>
          <p:cNvSpPr>
            <a:spLocks noGrp="1"/>
          </p:cNvSpPr>
          <p:nvPr>
            <p:ph type="title"/>
          </p:nvPr>
        </p:nvSpPr>
        <p:spPr>
          <a:xfrm>
            <a:off x="853191" y="0"/>
            <a:ext cx="10884108" cy="1325563"/>
          </a:xfrm>
        </p:spPr>
        <p:txBody>
          <a:bodyPr/>
          <a:lstStyle/>
          <a:p>
            <a:r>
              <a:rPr lang="en-US" dirty="0"/>
              <a:t>Editorial Manager Basic System Structure</a:t>
            </a:r>
          </a:p>
        </p:txBody>
      </p:sp>
      <p:pic>
        <p:nvPicPr>
          <p:cNvPr id="4" name="Picture 3">
            <a:extLst>
              <a:ext uri="{FF2B5EF4-FFF2-40B4-BE49-F238E27FC236}">
                <a16:creationId xmlns:a16="http://schemas.microsoft.com/office/drawing/2014/main" id="{1C5D1F50-63AA-6A42-A52D-066794B3EDF2}"/>
              </a:ext>
            </a:extLst>
          </p:cNvPr>
          <p:cNvPicPr>
            <a:picLocks noChangeAspect="1"/>
          </p:cNvPicPr>
          <p:nvPr/>
        </p:nvPicPr>
        <p:blipFill rotWithShape="1">
          <a:blip r:embed="rId2"/>
          <a:srcRect r="9830" b="9386"/>
          <a:stretch/>
        </p:blipFill>
        <p:spPr>
          <a:xfrm>
            <a:off x="677562" y="1385051"/>
            <a:ext cx="10776500" cy="5078812"/>
          </a:xfrm>
          <a:prstGeom prst="rect">
            <a:avLst/>
          </a:prstGeom>
        </p:spPr>
      </p:pic>
    </p:spTree>
    <p:extLst>
      <p:ext uri="{BB962C8B-B14F-4D97-AF65-F5344CB8AC3E}">
        <p14:creationId xmlns:p14="http://schemas.microsoft.com/office/powerpoint/2010/main" val="3937072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C51AE-7F93-2F42-ABD4-2656895631F6}"/>
              </a:ext>
            </a:extLst>
          </p:cNvPr>
          <p:cNvSpPr>
            <a:spLocks noGrp="1"/>
          </p:cNvSpPr>
          <p:nvPr>
            <p:ph type="title"/>
          </p:nvPr>
        </p:nvSpPr>
        <p:spPr/>
        <p:txBody>
          <a:bodyPr/>
          <a:lstStyle/>
          <a:p>
            <a:r>
              <a:rPr lang="en-US" dirty="0"/>
              <a:t>Supporting the Editorial Workflow</a:t>
            </a:r>
          </a:p>
        </p:txBody>
      </p:sp>
      <p:pic>
        <p:nvPicPr>
          <p:cNvPr id="4" name="Picture 3">
            <a:extLst>
              <a:ext uri="{FF2B5EF4-FFF2-40B4-BE49-F238E27FC236}">
                <a16:creationId xmlns:a16="http://schemas.microsoft.com/office/drawing/2014/main" id="{E8E494E2-7077-664E-9940-F06B4D288C79}"/>
              </a:ext>
            </a:extLst>
          </p:cNvPr>
          <p:cNvPicPr>
            <a:picLocks noChangeAspect="1"/>
          </p:cNvPicPr>
          <p:nvPr/>
        </p:nvPicPr>
        <p:blipFill>
          <a:blip r:embed="rId2"/>
          <a:stretch>
            <a:fillRect/>
          </a:stretch>
        </p:blipFill>
        <p:spPr>
          <a:xfrm>
            <a:off x="1078620" y="1291231"/>
            <a:ext cx="10304488" cy="4971963"/>
          </a:xfrm>
          <a:prstGeom prst="rect">
            <a:avLst/>
          </a:prstGeom>
        </p:spPr>
      </p:pic>
    </p:spTree>
    <p:extLst>
      <p:ext uri="{BB962C8B-B14F-4D97-AF65-F5344CB8AC3E}">
        <p14:creationId xmlns:p14="http://schemas.microsoft.com/office/powerpoint/2010/main" val="242780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88879C-BDEC-3740-8FB6-2ED85F27841F}"/>
              </a:ext>
            </a:extLst>
          </p:cNvPr>
          <p:cNvSpPr>
            <a:spLocks noGrp="1"/>
          </p:cNvSpPr>
          <p:nvPr>
            <p:ph type="title"/>
          </p:nvPr>
        </p:nvSpPr>
        <p:spPr/>
        <p:txBody>
          <a:bodyPr/>
          <a:lstStyle/>
          <a:p>
            <a:r>
              <a:rPr lang="en-US" dirty="0"/>
              <a:t>Highly Customizable &amp; Flexible System</a:t>
            </a:r>
          </a:p>
        </p:txBody>
      </p:sp>
      <p:sp>
        <p:nvSpPr>
          <p:cNvPr id="4" name="Rectangle 3">
            <a:extLst>
              <a:ext uri="{FF2B5EF4-FFF2-40B4-BE49-F238E27FC236}">
                <a16:creationId xmlns:a16="http://schemas.microsoft.com/office/drawing/2014/main" id="{9D8AB988-7929-6443-AAA3-A7037D56B72D}"/>
              </a:ext>
            </a:extLst>
          </p:cNvPr>
          <p:cNvSpPr/>
          <p:nvPr/>
        </p:nvSpPr>
        <p:spPr>
          <a:xfrm>
            <a:off x="1240760" y="1739724"/>
            <a:ext cx="1989647" cy="338554"/>
          </a:xfrm>
          <a:prstGeom prst="rect">
            <a:avLst/>
          </a:prstGeom>
        </p:spPr>
        <p:txBody>
          <a:bodyPr wrap="square">
            <a:spAutoFit/>
          </a:bodyPr>
          <a:lstStyle/>
          <a:p>
            <a:pPr lvl="1">
              <a:spcAft>
                <a:spcPts val="600"/>
              </a:spcAft>
              <a:buClr>
                <a:srgbClr val="0069AA"/>
              </a:buClr>
              <a:buSzPct val="85000"/>
            </a:pPr>
            <a:r>
              <a:rPr lang="en-US" sz="1600" b="1" dirty="0">
                <a:solidFill>
                  <a:srgbClr val="003462"/>
                </a:solidFill>
                <a:latin typeface="Verdana" panose="020B0604030504040204" pitchFamily="34" charset="0"/>
                <a:ea typeface="Verdana" panose="020B0604030504040204" pitchFamily="34" charset="0"/>
                <a:cs typeface="Verdana" panose="020B0604030504040204" pitchFamily="34" charset="0"/>
              </a:rPr>
              <a:t>Add/</a:t>
            </a: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Create</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30D7765C-2013-C24D-A97B-1CA7BBA2B629}"/>
              </a:ext>
            </a:extLst>
          </p:cNvPr>
          <p:cNvSpPr/>
          <p:nvPr/>
        </p:nvSpPr>
        <p:spPr>
          <a:xfrm>
            <a:off x="6586696" y="1739724"/>
            <a:ext cx="2004075" cy="338554"/>
          </a:xfrm>
          <a:prstGeom prst="rect">
            <a:avLst/>
          </a:prstGeom>
        </p:spPr>
        <p:txBody>
          <a:bodyPr wrap="square">
            <a:spAutoFit/>
          </a:bodyPr>
          <a:lstStyle/>
          <a:p>
            <a:pPr lvl="1">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Edit/Modify</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F285749C-53E0-3D42-A829-4B4DF93486AE}"/>
              </a:ext>
            </a:extLst>
          </p:cNvPr>
          <p:cNvPicPr>
            <a:picLocks noChangeAspect="1"/>
          </p:cNvPicPr>
          <p:nvPr/>
        </p:nvPicPr>
        <p:blipFill>
          <a:blip r:embed="rId2"/>
          <a:stretch>
            <a:fillRect/>
          </a:stretch>
        </p:blipFill>
        <p:spPr>
          <a:xfrm>
            <a:off x="452412" y="1739724"/>
            <a:ext cx="1041400" cy="1041400"/>
          </a:xfrm>
          <a:prstGeom prst="rect">
            <a:avLst/>
          </a:prstGeom>
        </p:spPr>
      </p:pic>
      <p:pic>
        <p:nvPicPr>
          <p:cNvPr id="7" name="Picture 6">
            <a:extLst>
              <a:ext uri="{FF2B5EF4-FFF2-40B4-BE49-F238E27FC236}">
                <a16:creationId xmlns:a16="http://schemas.microsoft.com/office/drawing/2014/main" id="{186961CF-AB85-664F-997A-F4EC9CD8F9BE}"/>
              </a:ext>
            </a:extLst>
          </p:cNvPr>
          <p:cNvPicPr>
            <a:picLocks noChangeAspect="1"/>
          </p:cNvPicPr>
          <p:nvPr/>
        </p:nvPicPr>
        <p:blipFill>
          <a:blip r:embed="rId3"/>
          <a:stretch>
            <a:fillRect/>
          </a:stretch>
        </p:blipFill>
        <p:spPr>
          <a:xfrm>
            <a:off x="6154803" y="1800210"/>
            <a:ext cx="863786" cy="920427"/>
          </a:xfrm>
          <a:prstGeom prst="rect">
            <a:avLst/>
          </a:prstGeom>
        </p:spPr>
      </p:pic>
      <p:sp>
        <p:nvSpPr>
          <p:cNvPr id="8" name="Rectangle 7">
            <a:extLst>
              <a:ext uri="{FF2B5EF4-FFF2-40B4-BE49-F238E27FC236}">
                <a16:creationId xmlns:a16="http://schemas.microsoft.com/office/drawing/2014/main" id="{6E8D0A26-8E43-834F-8F84-1F02E5C55D86}"/>
              </a:ext>
            </a:extLst>
          </p:cNvPr>
          <p:cNvSpPr/>
          <p:nvPr/>
        </p:nvSpPr>
        <p:spPr>
          <a:xfrm>
            <a:off x="1726839" y="2237756"/>
            <a:ext cx="3818445" cy="3895938"/>
          </a:xfrm>
          <a:prstGeom prst="rect">
            <a:avLst/>
          </a:prstGeom>
        </p:spPr>
        <p:txBody>
          <a:bodyPr wrap="square" numCol="1">
            <a:spAutoFit/>
          </a:bodyPr>
          <a:lstStyle/>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Submission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Registration questions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number of automated reminders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People metadata fields</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Unlimited keywords in tiered hierarchy</a:t>
            </a:r>
          </a:p>
          <a:p>
            <a:pPr marL="171450" indent="-171450" fontAlgn="base">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p>
        </p:txBody>
      </p:sp>
      <p:sp>
        <p:nvSpPr>
          <p:cNvPr id="9" name="Rectangle 8">
            <a:extLst>
              <a:ext uri="{FF2B5EF4-FFF2-40B4-BE49-F238E27FC236}">
                <a16:creationId xmlns:a16="http://schemas.microsoft.com/office/drawing/2014/main" id="{D1805C19-C8F2-FB4A-AF83-137EEE975FE4}"/>
              </a:ext>
            </a:extLst>
          </p:cNvPr>
          <p:cNvSpPr/>
          <p:nvPr/>
        </p:nvSpPr>
        <p:spPr>
          <a:xfrm>
            <a:off x="7101080" y="2237756"/>
            <a:ext cx="4731580" cy="4142160"/>
          </a:xfrm>
          <a:prstGeom prst="rect">
            <a:avLst/>
          </a:prstGeom>
        </p:spPr>
        <p:txBody>
          <a:bodyPr wrap="square" numCol="1">
            <a:spAutoFit/>
          </a:bodyPr>
          <a:lstStyle/>
          <a:p>
            <a:pPr marL="171450" indent="-171450" eaLnBrk="0" fontAlgn="base" hangingPunct="0">
              <a:lnSpc>
                <a:spcPct val="150000"/>
              </a:lnSpc>
              <a:spcBef>
                <a:spcPct val="0"/>
              </a:spcBef>
              <a:spcAft>
                <a:spcPts val="600"/>
              </a:spcAft>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Article type settings</a:t>
            </a:r>
          </a:p>
          <a:p>
            <a:pPr lvl="1" eaLnBrk="0" fontAlgn="base" hangingPunct="0">
              <a:lnSpc>
                <a:spcPct val="150000"/>
              </a:lnSpc>
              <a:spcBef>
                <a:spcPct val="0"/>
              </a:spcBef>
              <a:spcAft>
                <a:spcPts val="600"/>
              </a:spcAft>
              <a:buClr>
                <a:srgbClr val="0069AA"/>
              </a:buClr>
              <a:buSzPct val="85000"/>
              <a:buFont typeface="Courier New" panose="02070309020205020404" pitchFamily="49" charset="0"/>
              <a:buChar char="o"/>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(e.g. submission steps, fees,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of required reviewers, time </a:t>
            </a:r>
            <a:b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for reviewer response, etc.)</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Text/instructions for Authors and Reviewers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Author, Editor, and Reviewer forms and questions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Manuscript status and final decision terms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Letter templates and automated triggers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 role permissions</a:t>
            </a:r>
          </a:p>
          <a:p>
            <a:pPr marL="171450" indent="-171450" eaLnBrk="0" fontAlgn="base" hangingPunct="0">
              <a:lnSpc>
                <a:spcPct val="150000"/>
              </a:lnSpc>
              <a:spcBef>
                <a:spcPct val="0"/>
              </a:spcBef>
              <a:spcAft>
                <a:spcPts val="600"/>
              </a:spcAft>
              <a:buClr>
                <a:srgbClr val="0069AA"/>
              </a:buClr>
              <a:buSzPct val="85000"/>
              <a:buFont typeface="Arial" panose="020B0604020202020204" pitchFamily="34" charset="0"/>
              <a:buChar char="•"/>
            </a:pPr>
            <a:r>
              <a:rPr lang="en-US"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more!</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04055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78EDA-13D3-9F46-8A56-7C73329A76FB}"/>
              </a:ext>
            </a:extLst>
          </p:cNvPr>
          <p:cNvSpPr>
            <a:spLocks noGrp="1"/>
          </p:cNvSpPr>
          <p:nvPr>
            <p:ph type="title"/>
          </p:nvPr>
        </p:nvSpPr>
        <p:spPr/>
        <p:txBody>
          <a:bodyPr/>
          <a:lstStyle/>
          <a:p>
            <a:r>
              <a:rPr lang="en-US" dirty="0"/>
              <a:t>Sales Deck</a:t>
            </a:r>
          </a:p>
        </p:txBody>
      </p:sp>
      <p:sp>
        <p:nvSpPr>
          <p:cNvPr id="3" name="Text Placeholder 2">
            <a:extLst>
              <a:ext uri="{FF2B5EF4-FFF2-40B4-BE49-F238E27FC236}">
                <a16:creationId xmlns:a16="http://schemas.microsoft.com/office/drawing/2014/main" id="{D13A9F78-BB8D-5F42-820D-7376B437CCD2}"/>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99FA656E-B4FE-7646-B758-C867E6FB0284}"/>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E05A7BDC-F4B2-5048-8DDE-D74D246A7D75}"/>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C5DF6DF0-8008-D34A-A53A-2F2BED55F2C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85105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306C74F-E907-D849-886D-99D1A443AFA0}"/>
              </a:ext>
            </a:extLst>
          </p:cNvPr>
          <p:cNvSpPr>
            <a:spLocks noGrp="1"/>
          </p:cNvSpPr>
          <p:nvPr>
            <p:ph sz="half" idx="1"/>
          </p:nvPr>
        </p:nvSpPr>
        <p:spPr>
          <a:xfrm>
            <a:off x="4364559" y="105507"/>
            <a:ext cx="7381964" cy="6054522"/>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err="1">
                <a:solidFill>
                  <a:schemeClr val="bg2">
                    <a:lumMod val="25000"/>
                  </a:schemeClr>
                </a:solidFill>
              </a:rPr>
              <a:t>Xtract</a:t>
            </a:r>
            <a:r>
              <a:rPr lang="en-US" b="1" dirty="0">
                <a:solidFill>
                  <a:schemeClr val="bg2">
                    <a:lumMod val="25000"/>
                  </a:schemeClr>
                </a:solidFill>
              </a:rPr>
              <a:t> </a:t>
            </a:r>
            <a:r>
              <a:rPr lang="en-US" dirty="0">
                <a:solidFill>
                  <a:schemeClr val="bg2">
                    <a:lumMod val="25000"/>
                  </a:schemeClr>
                </a:solidFill>
              </a:rPr>
              <a:t>for automatic pre-population of submission fields with manuscript metadata</a:t>
            </a:r>
            <a:endParaRPr lang="en-US" b="1" dirty="0">
              <a:solidFill>
                <a:schemeClr val="bg2">
                  <a:lumMod val="25000"/>
                </a:schemeClr>
              </a:solidFill>
            </a:endParaRPr>
          </a:p>
          <a:p>
            <a:pPr marL="285750" indent="-285750">
              <a:lnSpc>
                <a:spcPct val="150000"/>
              </a:lnSpc>
              <a:spcAft>
                <a:spcPts val="1800"/>
              </a:spcAft>
            </a:pPr>
            <a:r>
              <a:rPr lang="en-US" b="1" dirty="0">
                <a:solidFill>
                  <a:schemeClr val="bg2">
                    <a:lumMod val="25000"/>
                  </a:schemeClr>
                </a:solidFill>
              </a:rPr>
              <a:t>Ingest Service </a:t>
            </a:r>
            <a:r>
              <a:rPr lang="en-US" dirty="0">
                <a:solidFill>
                  <a:schemeClr val="bg2">
                    <a:lumMod val="25000"/>
                  </a:schemeClr>
                </a:solidFill>
              </a:rPr>
              <a:t>for indirect submission through manuscript preparation tools, preprint servers, etc. </a:t>
            </a:r>
          </a:p>
          <a:p>
            <a:pPr marL="285750" indent="-285750">
              <a:lnSpc>
                <a:spcPct val="150000"/>
              </a:lnSpc>
              <a:spcAft>
                <a:spcPts val="1800"/>
              </a:spcAft>
            </a:pPr>
            <a:r>
              <a:rPr lang="en-US" b="1" dirty="0">
                <a:solidFill>
                  <a:schemeClr val="bg2">
                    <a:lumMod val="25000"/>
                  </a:schemeClr>
                </a:solidFill>
              </a:rPr>
              <a:t>Quality Check and Manuscript Evaluation tools</a:t>
            </a:r>
            <a:r>
              <a:rPr lang="en-US" dirty="0">
                <a:solidFill>
                  <a:schemeClr val="bg2">
                    <a:lumMod val="25000"/>
                  </a:schemeClr>
                </a:solidFill>
              </a:rPr>
              <a:t> to support Editor decision and improve research output</a:t>
            </a:r>
            <a:r>
              <a:rPr lang="en-US" b="1" dirty="0">
                <a:solidFill>
                  <a:schemeClr val="bg2">
                    <a:lumMod val="25000"/>
                  </a:schemeClr>
                </a:solidFill>
              </a:rPr>
              <a:t> </a:t>
            </a:r>
            <a:r>
              <a:rPr lang="en-US" dirty="0">
                <a:solidFill>
                  <a:schemeClr val="bg2">
                    <a:lumMod val="25000"/>
                  </a:schemeClr>
                </a:solidFill>
              </a:rPr>
              <a:t>(Similarity Check, Artwork Quality Check, Reference Check, Identity Confidence Check, Technical Check, and more!)</a:t>
            </a:r>
          </a:p>
          <a:p>
            <a:pPr marL="285750" indent="-285750">
              <a:lnSpc>
                <a:spcPct val="150000"/>
              </a:lnSpc>
              <a:spcAft>
                <a:spcPts val="1800"/>
              </a:spcAft>
            </a:pPr>
            <a:r>
              <a:rPr lang="en-US" b="1" dirty="0">
                <a:solidFill>
                  <a:schemeClr val="bg2">
                    <a:lumMod val="25000"/>
                  </a:schemeClr>
                </a:solidFill>
              </a:rPr>
              <a:t>Industry standards </a:t>
            </a:r>
            <a:r>
              <a:rPr lang="en-US" dirty="0">
                <a:solidFill>
                  <a:schemeClr val="bg2">
                    <a:lumMod val="25000"/>
                  </a:schemeClr>
                </a:solidFill>
              </a:rPr>
              <a:t>for accurate metadata (ORCID</a:t>
            </a:r>
            <a:r>
              <a:rPr lang="en-US" baseline="30000" dirty="0">
                <a:solidFill>
                  <a:schemeClr val="bg2">
                    <a:lumMod val="25000"/>
                  </a:schemeClr>
                </a:solidFill>
              </a:rPr>
              <a:t>®</a:t>
            </a:r>
            <a:r>
              <a:rPr lang="en-US" dirty="0">
                <a:solidFill>
                  <a:schemeClr val="bg2">
                    <a:lumMod val="25000"/>
                  </a:schemeClr>
                </a:solidFill>
              </a:rPr>
              <a:t>, Ringgold, </a:t>
            </a:r>
            <a:r>
              <a:rPr lang="en-US" dirty="0" err="1">
                <a:solidFill>
                  <a:schemeClr val="bg2">
                    <a:lumMod val="25000"/>
                  </a:schemeClr>
                </a:solidFill>
              </a:rPr>
              <a:t>Crossref</a:t>
            </a:r>
            <a:r>
              <a:rPr lang="en-US" dirty="0">
                <a:solidFill>
                  <a:schemeClr val="bg2">
                    <a:lumMod val="25000"/>
                  </a:schemeClr>
                </a:solidFill>
              </a:rPr>
              <a:t> Funder Registry, and </a:t>
            </a:r>
            <a:r>
              <a:rPr lang="en-US" dirty="0" err="1">
                <a:solidFill>
                  <a:schemeClr val="bg2">
                    <a:lumMod val="25000"/>
                  </a:schemeClr>
                </a:solidFill>
              </a:rPr>
              <a:t>CRediT</a:t>
            </a:r>
            <a:r>
              <a:rPr lang="en-US" dirty="0">
                <a:solidFill>
                  <a:schemeClr val="bg2">
                    <a:lumMod val="25000"/>
                  </a:schemeClr>
                </a:solidFill>
              </a:rPr>
              <a:t>)</a:t>
            </a:r>
          </a:p>
          <a:p>
            <a:pPr marL="285750" indent="-285750">
              <a:lnSpc>
                <a:spcPct val="150000"/>
              </a:lnSpc>
              <a:spcAft>
                <a:spcPts val="1800"/>
              </a:spcAft>
            </a:pPr>
            <a:r>
              <a:rPr lang="en-US" b="1" dirty="0">
                <a:solidFill>
                  <a:schemeClr val="bg2">
                    <a:lumMod val="25000"/>
                  </a:schemeClr>
                </a:solidFill>
              </a:rPr>
              <a:t>Single Sign-On (SSO) option </a:t>
            </a:r>
            <a:r>
              <a:rPr lang="en-US" dirty="0">
                <a:solidFill>
                  <a:schemeClr val="bg2">
                    <a:lumMod val="25000"/>
                  </a:schemeClr>
                </a:solidFill>
              </a:rPr>
              <a:t>for users with ORCID credentials</a:t>
            </a:r>
          </a:p>
          <a:p>
            <a:pPr marL="285750" indent="-285750">
              <a:lnSpc>
                <a:spcPct val="150000"/>
              </a:lnSpc>
              <a:spcAft>
                <a:spcPts val="1800"/>
              </a:spcAft>
            </a:pPr>
            <a:r>
              <a:rPr lang="en-US" b="1" dirty="0">
                <a:solidFill>
                  <a:schemeClr val="bg2">
                    <a:lumMod val="25000"/>
                  </a:schemeClr>
                </a:solidFill>
              </a:rPr>
              <a:t>Fee processing tools </a:t>
            </a:r>
            <a:r>
              <a:rPr lang="en-US" dirty="0">
                <a:solidFill>
                  <a:schemeClr val="bg2">
                    <a:lumMod val="25000"/>
                  </a:schemeClr>
                </a:solidFill>
              </a:rPr>
              <a:t>to easily manage and process publication charges (APCs)</a:t>
            </a:r>
          </a:p>
        </p:txBody>
      </p:sp>
      <p:sp>
        <p:nvSpPr>
          <p:cNvPr id="6" name="Text Placeholder 2">
            <a:extLst>
              <a:ext uri="{FF2B5EF4-FFF2-40B4-BE49-F238E27FC236}">
                <a16:creationId xmlns:a16="http://schemas.microsoft.com/office/drawing/2014/main" id="{36AD6D05-0786-6B45-BAA5-11149F6A4B0B}"/>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C90331D-D6B4-C94A-B753-231F18EED4AC}"/>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489545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732E432-F664-7A4C-A32F-C0A974B3DDA9}"/>
              </a:ext>
            </a:extLst>
          </p:cNvPr>
          <p:cNvSpPr>
            <a:spLocks noGrp="1"/>
          </p:cNvSpPr>
          <p:nvPr>
            <p:ph sz="half" idx="1"/>
          </p:nvPr>
        </p:nvSpPr>
        <p:spPr>
          <a:xfrm>
            <a:off x="4364559" y="193878"/>
            <a:ext cx="7565504" cy="6066246"/>
          </a:xfrm>
        </p:spPr>
        <p:txBody>
          <a:bodyPr>
            <a:normAutofit fontScale="62500" lnSpcReduction="20000"/>
          </a:bodyPr>
          <a:lstStyle/>
          <a:p>
            <a:pPr marL="0" indent="0">
              <a:buNone/>
            </a:pPr>
            <a:endParaRPr lang="en-US" dirty="0"/>
          </a:p>
          <a:p>
            <a:pPr marL="285750" indent="-285750">
              <a:lnSpc>
                <a:spcPct val="150000"/>
              </a:lnSpc>
              <a:spcAft>
                <a:spcPts val="1800"/>
              </a:spcAft>
            </a:pPr>
            <a:r>
              <a:rPr lang="en-US" b="1" dirty="0">
                <a:solidFill>
                  <a:schemeClr val="bg2">
                    <a:lumMod val="25000"/>
                  </a:schemeClr>
                </a:solidFill>
              </a:rPr>
              <a:t>Reviewer Search tools </a:t>
            </a:r>
            <a:r>
              <a:rPr lang="en-US" dirty="0">
                <a:solidFill>
                  <a:schemeClr val="bg2">
                    <a:lumMod val="25000"/>
                  </a:schemeClr>
                </a:solidFill>
              </a:rPr>
              <a:t>to easily identify and invite qualified peer review candidates</a:t>
            </a:r>
          </a:p>
          <a:p>
            <a:pPr marL="285750" indent="-285750">
              <a:lnSpc>
                <a:spcPct val="150000"/>
              </a:lnSpc>
              <a:spcAft>
                <a:spcPts val="1800"/>
              </a:spcAft>
            </a:pPr>
            <a:r>
              <a:rPr lang="en-US" b="1" dirty="0">
                <a:solidFill>
                  <a:schemeClr val="bg2">
                    <a:lumMod val="25000"/>
                  </a:schemeClr>
                </a:solidFill>
              </a:rPr>
              <a:t>Task Manager </a:t>
            </a:r>
            <a:r>
              <a:rPr lang="en-US" dirty="0">
                <a:solidFill>
                  <a:schemeClr val="bg2">
                    <a:lumMod val="25000"/>
                  </a:schemeClr>
                </a:solidFill>
              </a:rPr>
              <a:t>to complete editorial tasks in parallel and prior to production</a:t>
            </a:r>
          </a:p>
          <a:p>
            <a:pPr marL="285750" indent="-285750">
              <a:lnSpc>
                <a:spcPct val="150000"/>
              </a:lnSpc>
              <a:spcAft>
                <a:spcPts val="1800"/>
              </a:spcAft>
            </a:pPr>
            <a:r>
              <a:rPr lang="en-US" b="1" dirty="0">
                <a:solidFill>
                  <a:schemeClr val="bg2">
                    <a:lumMod val="25000"/>
                  </a:schemeClr>
                </a:solidFill>
              </a:rPr>
              <a:t>Diverse Language Packs </a:t>
            </a:r>
            <a:r>
              <a:rPr lang="en-US" dirty="0">
                <a:solidFill>
                  <a:schemeClr val="bg2">
                    <a:lumMod val="25000"/>
                  </a:schemeClr>
                </a:solidFill>
              </a:rPr>
              <a:t>for multi-lingual and international publications and global users</a:t>
            </a:r>
          </a:p>
          <a:p>
            <a:pPr marL="285750" indent="-285750">
              <a:lnSpc>
                <a:spcPct val="150000"/>
              </a:lnSpc>
              <a:spcAft>
                <a:spcPts val="1800"/>
              </a:spcAft>
            </a:pPr>
            <a:r>
              <a:rPr lang="en-US" b="1" dirty="0">
                <a:solidFill>
                  <a:schemeClr val="bg2">
                    <a:lumMod val="25000"/>
                  </a:schemeClr>
                </a:solidFill>
              </a:rPr>
              <a:t>Reviewer Recognition tools </a:t>
            </a:r>
            <a:r>
              <a:rPr lang="en-US" dirty="0">
                <a:solidFill>
                  <a:schemeClr val="bg2">
                    <a:lumMod val="25000"/>
                  </a:schemeClr>
                </a:solidFill>
              </a:rPr>
              <a:t>to  offer credit and acknowledgement to Reviewers for their contributions</a:t>
            </a:r>
          </a:p>
          <a:p>
            <a:pPr marL="285750" indent="-285750">
              <a:lnSpc>
                <a:spcPct val="150000"/>
              </a:lnSpc>
              <a:spcAft>
                <a:spcPts val="1800"/>
              </a:spcAft>
            </a:pPr>
            <a:r>
              <a:rPr lang="en-US" b="1" dirty="0">
                <a:solidFill>
                  <a:schemeClr val="bg2">
                    <a:lumMod val="25000"/>
                  </a:schemeClr>
                </a:solidFill>
              </a:rPr>
              <a:t>Seamless transfer </a:t>
            </a:r>
            <a:r>
              <a:rPr lang="en-US" dirty="0">
                <a:solidFill>
                  <a:schemeClr val="bg2">
                    <a:lumMod val="25000"/>
                  </a:schemeClr>
                </a:solidFill>
              </a:rPr>
              <a:t>of manuscripts and associated data to subsequent journals or production systems</a:t>
            </a:r>
          </a:p>
          <a:p>
            <a:pPr marL="285750" indent="-285750">
              <a:lnSpc>
                <a:spcPct val="150000"/>
              </a:lnSpc>
              <a:spcAft>
                <a:spcPts val="1800"/>
              </a:spcAft>
            </a:pPr>
            <a:r>
              <a:rPr lang="en-US" b="1" dirty="0" err="1">
                <a:solidFill>
                  <a:schemeClr val="bg2">
                    <a:lumMod val="25000"/>
                  </a:schemeClr>
                </a:solidFill>
              </a:rPr>
              <a:t>LiXuid</a:t>
            </a:r>
            <a:r>
              <a:rPr lang="en-US" b="1" dirty="0">
                <a:solidFill>
                  <a:schemeClr val="bg2">
                    <a:lumMod val="25000"/>
                  </a:schemeClr>
                </a:solidFill>
              </a:rPr>
              <a:t> Manuscript XML Editor </a:t>
            </a:r>
            <a:r>
              <a:rPr lang="en-US" dirty="0">
                <a:solidFill>
                  <a:schemeClr val="bg2">
                    <a:lumMod val="25000"/>
                  </a:schemeClr>
                </a:solidFill>
              </a:rPr>
              <a:t>for direct content proofing and editing for simplified production (works with </a:t>
            </a:r>
            <a:r>
              <a:rPr lang="en-US" u="sng" dirty="0">
                <a:solidFill>
                  <a:schemeClr val="bg2">
                    <a:lumMod val="25000"/>
                  </a:schemeClr>
                </a:solidFill>
              </a:rPr>
              <a:t>Task Manager only </a:t>
            </a:r>
            <a:r>
              <a:rPr lang="en-US" dirty="0">
                <a:solidFill>
                  <a:schemeClr val="bg2">
                    <a:lumMod val="25000"/>
                  </a:schemeClr>
                </a:solidFill>
              </a:rPr>
              <a:t>in EM) </a:t>
            </a:r>
          </a:p>
        </p:txBody>
      </p:sp>
      <p:sp>
        <p:nvSpPr>
          <p:cNvPr id="6" name="Text Placeholder 2">
            <a:extLst>
              <a:ext uri="{FF2B5EF4-FFF2-40B4-BE49-F238E27FC236}">
                <a16:creationId xmlns:a16="http://schemas.microsoft.com/office/drawing/2014/main" id="{66547498-1A95-854F-949F-BCCA9BDA251A}"/>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7E7A164A-0690-784D-91B3-085B2A6E92E7}"/>
              </a:ext>
            </a:extLst>
          </p:cNvPr>
          <p:cNvSpPr>
            <a:spLocks noGrp="1"/>
          </p:cNvSpPr>
          <p:nvPr>
            <p:ph type="body" sz="quarter" idx="11"/>
          </p:nvPr>
        </p:nvSpPr>
        <p:spPr>
          <a:xfrm>
            <a:off x="339916" y="1949155"/>
            <a:ext cx="2998403" cy="1075400"/>
          </a:xfrm>
        </p:spPr>
        <p:txBody>
          <a:bodyPr/>
          <a:lstStyle/>
          <a:p>
            <a:r>
              <a:rPr lang="en-US" dirty="0"/>
              <a:t>Editorial Manager</a:t>
            </a:r>
          </a:p>
        </p:txBody>
      </p:sp>
    </p:spTree>
    <p:extLst>
      <p:ext uri="{BB962C8B-B14F-4D97-AF65-F5344CB8AC3E}">
        <p14:creationId xmlns:p14="http://schemas.microsoft.com/office/powerpoint/2010/main" val="122047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7D87D2D-3F6A-E149-81D1-5F44F13C9580}"/>
              </a:ext>
            </a:extLst>
          </p:cNvPr>
          <p:cNvSpPr>
            <a:spLocks noGrp="1"/>
          </p:cNvSpPr>
          <p:nvPr>
            <p:ph type="body" sz="quarter" idx="10"/>
          </p:nvPr>
        </p:nvSpPr>
        <p:spPr>
          <a:xfrm>
            <a:off x="1332270" y="4284365"/>
            <a:ext cx="9527458" cy="1587353"/>
          </a:xfrm>
        </p:spPr>
        <p:txBody>
          <a:bodyPr/>
          <a:lstStyle/>
          <a:p>
            <a:r>
              <a:rPr lang="en-US" dirty="0"/>
              <a:t>Introduction to </a:t>
            </a:r>
            <a:br>
              <a:rPr lang="en-US" dirty="0"/>
            </a:br>
            <a:r>
              <a:rPr lang="en-US" dirty="0" err="1"/>
              <a:t>ProduXion</a:t>
            </a:r>
            <a:r>
              <a:rPr lang="en-US" dirty="0"/>
              <a:t> Manager</a:t>
            </a:r>
            <a:r>
              <a:rPr lang="en-US" sz="3600" baseline="30000" dirty="0"/>
              <a:t> Ⓡ </a:t>
            </a:r>
            <a:r>
              <a:rPr lang="en-US" sz="3600" dirty="0"/>
              <a:t>(PM)</a:t>
            </a:r>
            <a:endParaRPr lang="en-US" dirty="0"/>
          </a:p>
        </p:txBody>
      </p:sp>
      <p:pic>
        <p:nvPicPr>
          <p:cNvPr id="5" name="Picture 4">
            <a:extLst>
              <a:ext uri="{FF2B5EF4-FFF2-40B4-BE49-F238E27FC236}">
                <a16:creationId xmlns:a16="http://schemas.microsoft.com/office/drawing/2014/main" id="{C90A8E05-D127-F246-A42C-3341C9ABF9BC}"/>
              </a:ext>
            </a:extLst>
          </p:cNvPr>
          <p:cNvPicPr>
            <a:picLocks noChangeAspect="1"/>
          </p:cNvPicPr>
          <p:nvPr/>
        </p:nvPicPr>
        <p:blipFill>
          <a:blip r:embed="rId2"/>
          <a:stretch>
            <a:fillRect/>
          </a:stretch>
        </p:blipFill>
        <p:spPr>
          <a:xfrm>
            <a:off x="4508499" y="1109365"/>
            <a:ext cx="3175000" cy="3175000"/>
          </a:xfrm>
          <a:prstGeom prst="rect">
            <a:avLst/>
          </a:prstGeom>
        </p:spPr>
      </p:pic>
    </p:spTree>
    <p:extLst>
      <p:ext uri="{BB962C8B-B14F-4D97-AF65-F5344CB8AC3E}">
        <p14:creationId xmlns:p14="http://schemas.microsoft.com/office/powerpoint/2010/main" val="4234496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90C7675-C228-D741-A844-6EA374768ECA}"/>
              </a:ext>
            </a:extLst>
          </p:cNvPr>
          <p:cNvSpPr>
            <a:spLocks noGrp="1"/>
          </p:cNvSpPr>
          <p:nvPr>
            <p:ph type="title"/>
          </p:nvPr>
        </p:nvSpPr>
        <p:spPr>
          <a:xfrm>
            <a:off x="973112" y="-87086"/>
            <a:ext cx="10515600" cy="1325563"/>
          </a:xfrm>
        </p:spPr>
        <p:txBody>
          <a:bodyPr/>
          <a:lstStyle/>
          <a:p>
            <a:r>
              <a:rPr lang="en-US" dirty="0" err="1"/>
              <a:t>ProduXion</a:t>
            </a:r>
            <a:r>
              <a:rPr lang="en-US" dirty="0"/>
              <a:t> Manager Overview</a:t>
            </a:r>
          </a:p>
        </p:txBody>
      </p:sp>
      <p:sp>
        <p:nvSpPr>
          <p:cNvPr id="5" name="Content Placeholder 3">
            <a:extLst>
              <a:ext uri="{FF2B5EF4-FFF2-40B4-BE49-F238E27FC236}">
                <a16:creationId xmlns:a16="http://schemas.microsoft.com/office/drawing/2014/main" id="{C93B1065-B022-BC4A-BCD3-2CE1894EE0A6}"/>
              </a:ext>
            </a:extLst>
          </p:cNvPr>
          <p:cNvSpPr txBox="1">
            <a:spLocks noGrp="1"/>
          </p:cNvSpPr>
          <p:nvPr>
            <p:ph sz="half" idx="1"/>
          </p:nvPr>
        </p:nvSpPr>
        <p:spPr>
          <a:xfrm>
            <a:off x="838199" y="1557218"/>
            <a:ext cx="10481110" cy="1579920"/>
          </a:xfrm>
          <a:prstGeom prst="rect">
            <a:avLst/>
          </a:prstGeom>
          <a:noFill/>
        </p:spPr>
        <p:txBody>
          <a:bodyPr wrap="square" rtlCol="0">
            <a:spAutoFit/>
          </a:bodyPr>
          <a:lstStyle/>
          <a:p>
            <a:pPr marL="0" indent="0" algn="ctr">
              <a:buNone/>
            </a:pP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leadin</a:t>
            </a:r>
            <a:r>
              <a:rPr lang="en-US" sz="2000" dirty="0">
                <a:solidFill>
                  <a:schemeClr val="bg2">
                    <a:lumMod val="25000"/>
                  </a:schemeClr>
                </a:solidFill>
              </a:rPr>
              <a:t>g web based commercial</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manuscript production tracking system for scholarly journals, reference works, books and other publications.</a:t>
            </a:r>
          </a:p>
          <a:p>
            <a:pPr marL="0" indent="0" algn="ctr">
              <a:buNone/>
            </a:pPr>
            <a:endPar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1600" dirty="0">
              <a:solidFill>
                <a:schemeClr val="bg2">
                  <a:lumMod val="25000"/>
                </a:schemeClr>
              </a:solidFill>
            </a:endParaRPr>
          </a:p>
        </p:txBody>
      </p:sp>
      <p:pic>
        <p:nvPicPr>
          <p:cNvPr id="6" name="Picture 5">
            <a:extLst>
              <a:ext uri="{FF2B5EF4-FFF2-40B4-BE49-F238E27FC236}">
                <a16:creationId xmlns:a16="http://schemas.microsoft.com/office/drawing/2014/main" id="{6D1F2249-04C8-154E-B443-82BAE1EF9719}"/>
              </a:ext>
            </a:extLst>
          </p:cNvPr>
          <p:cNvPicPr>
            <a:picLocks noChangeAspect="1"/>
          </p:cNvPicPr>
          <p:nvPr/>
        </p:nvPicPr>
        <p:blipFill>
          <a:blip r:embed="rId2"/>
          <a:stretch>
            <a:fillRect/>
          </a:stretch>
        </p:blipFill>
        <p:spPr>
          <a:xfrm>
            <a:off x="1541208" y="2420906"/>
            <a:ext cx="1354620" cy="2395858"/>
          </a:xfrm>
          <a:prstGeom prst="rect">
            <a:avLst/>
          </a:prstGeom>
        </p:spPr>
      </p:pic>
      <p:pic>
        <p:nvPicPr>
          <p:cNvPr id="7" name="Picture 6">
            <a:extLst>
              <a:ext uri="{FF2B5EF4-FFF2-40B4-BE49-F238E27FC236}">
                <a16:creationId xmlns:a16="http://schemas.microsoft.com/office/drawing/2014/main" id="{B700BF9C-EC19-6F45-8478-5F72E2536439}"/>
              </a:ext>
            </a:extLst>
          </p:cNvPr>
          <p:cNvPicPr>
            <a:picLocks noChangeAspect="1"/>
          </p:cNvPicPr>
          <p:nvPr/>
        </p:nvPicPr>
        <p:blipFill>
          <a:blip r:embed="rId3"/>
          <a:stretch>
            <a:fillRect/>
          </a:stretch>
        </p:blipFill>
        <p:spPr>
          <a:xfrm>
            <a:off x="5392076" y="2710106"/>
            <a:ext cx="1431503" cy="1484701"/>
          </a:xfrm>
          <a:prstGeom prst="rect">
            <a:avLst/>
          </a:prstGeom>
        </p:spPr>
      </p:pic>
      <p:pic>
        <p:nvPicPr>
          <p:cNvPr id="8" name="Picture 7">
            <a:extLst>
              <a:ext uri="{FF2B5EF4-FFF2-40B4-BE49-F238E27FC236}">
                <a16:creationId xmlns:a16="http://schemas.microsoft.com/office/drawing/2014/main" id="{A492FE6B-7467-5C40-885E-635875A2AAB3}"/>
              </a:ext>
            </a:extLst>
          </p:cNvPr>
          <p:cNvPicPr>
            <a:picLocks noChangeAspect="1"/>
          </p:cNvPicPr>
          <p:nvPr/>
        </p:nvPicPr>
        <p:blipFill>
          <a:blip r:embed="rId4"/>
          <a:stretch>
            <a:fillRect/>
          </a:stretch>
        </p:blipFill>
        <p:spPr>
          <a:xfrm>
            <a:off x="8983616" y="2347278"/>
            <a:ext cx="1498389" cy="2210356"/>
          </a:xfrm>
          <a:prstGeom prst="rect">
            <a:avLst/>
          </a:prstGeom>
        </p:spPr>
      </p:pic>
      <p:sp>
        <p:nvSpPr>
          <p:cNvPr id="9" name="Rectangle 8">
            <a:extLst>
              <a:ext uri="{FF2B5EF4-FFF2-40B4-BE49-F238E27FC236}">
                <a16:creationId xmlns:a16="http://schemas.microsoft.com/office/drawing/2014/main" id="{3FAAB8E7-FE54-E14A-975A-A83F746C086A}"/>
              </a:ext>
            </a:extLst>
          </p:cNvPr>
          <p:cNvSpPr/>
          <p:nvPr/>
        </p:nvSpPr>
        <p:spPr>
          <a:xfrm>
            <a:off x="278129" y="4194807"/>
            <a:ext cx="3708661" cy="984885"/>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Author</a:t>
            </a: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Easily create Author proofs </a:t>
            </a:r>
          </a:p>
          <a:p>
            <a:pPr marL="742950" lvl="1" indent="-285750">
              <a:spcAft>
                <a:spcPts val="600"/>
              </a:spcAft>
              <a:buClr>
                <a:srgbClr val="0069AA"/>
              </a:buClr>
              <a:buSzPct val="85000"/>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Perform status updates </a:t>
            </a:r>
          </a:p>
        </p:txBody>
      </p:sp>
      <p:sp>
        <p:nvSpPr>
          <p:cNvPr id="10" name="Content Placeholder 2">
            <a:extLst>
              <a:ext uri="{FF2B5EF4-FFF2-40B4-BE49-F238E27FC236}">
                <a16:creationId xmlns:a16="http://schemas.microsoft.com/office/drawing/2014/main" id="{BE5BA608-6F96-2C49-B841-7F83E7BA915E}"/>
              </a:ext>
            </a:extLst>
          </p:cNvPr>
          <p:cNvSpPr txBox="1">
            <a:spLocks/>
          </p:cNvSpPr>
          <p:nvPr/>
        </p:nvSpPr>
        <p:spPr>
          <a:xfrm>
            <a:off x="7817333" y="4194807"/>
            <a:ext cx="3985200" cy="36925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spcAft>
                <a:spcPts val="600"/>
              </a:spcAft>
              <a:buClr>
                <a:schemeClr val="accent1"/>
              </a:buClr>
              <a:buFont typeface="Arial" panose="020B0604020202020204" pitchFamily="34" charset="0"/>
              <a:buNone/>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External Vendors</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lvl="1">
              <a:spcAft>
                <a:spcPts val="600"/>
              </a:spcAft>
              <a:buClr>
                <a:schemeClr val="accent1"/>
              </a:buCl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Receive and submit production tasks</a:t>
            </a:r>
          </a:p>
        </p:txBody>
      </p:sp>
      <p:sp>
        <p:nvSpPr>
          <p:cNvPr id="11" name="Rectangle 10">
            <a:extLst>
              <a:ext uri="{FF2B5EF4-FFF2-40B4-BE49-F238E27FC236}">
                <a16:creationId xmlns:a16="http://schemas.microsoft.com/office/drawing/2014/main" id="{D776DC0F-8FF4-854D-8CD8-F8873F07A6F1}"/>
              </a:ext>
            </a:extLst>
          </p:cNvPr>
          <p:cNvSpPr/>
          <p:nvPr/>
        </p:nvSpPr>
        <p:spPr>
          <a:xfrm>
            <a:off x="4158907" y="4194807"/>
            <a:ext cx="3504181" cy="2046714"/>
          </a:xfrm>
          <a:prstGeom prst="rect">
            <a:avLst/>
          </a:prstGeom>
        </p:spPr>
        <p:txBody>
          <a:bodyPr wrap="square">
            <a:spAutoFit/>
          </a:bodyPr>
          <a:lstStyle/>
          <a:p>
            <a:pPr lvl="1" algn="ctr">
              <a:spcAft>
                <a:spcPts val="600"/>
              </a:spcAft>
              <a:buClr>
                <a:srgbClr val="0069AA"/>
              </a:buClr>
              <a:buSzPct val="85000"/>
            </a:pPr>
            <a:r>
              <a:rPr lang="en-US" sz="16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Editor</a:t>
            </a:r>
            <a:endPar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Assign and track tasks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Transmit files to/communicate with external vendors</a:t>
            </a:r>
          </a:p>
          <a:p>
            <a:pPr marL="742950" lvl="1" indent="-285750">
              <a:spcAft>
                <a:spcPts val="600"/>
              </a:spcAft>
              <a:buClr>
                <a:schemeClr val="accent1"/>
              </a:buClr>
              <a:buFont typeface="Arial" panose="020B0604020202020204" pitchFamily="34" charset="0"/>
              <a:buChar char="•"/>
            </a:pPr>
            <a:r>
              <a:rPr lang="en-US" sz="1600"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Review and approve proofs</a:t>
            </a:r>
          </a:p>
        </p:txBody>
      </p:sp>
    </p:spTree>
    <p:extLst>
      <p:ext uri="{BB962C8B-B14F-4D97-AF65-F5344CB8AC3E}">
        <p14:creationId xmlns:p14="http://schemas.microsoft.com/office/powerpoint/2010/main" val="222366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940148FF-DE40-A940-B9BE-5BE13FD2DFF8}"/>
              </a:ext>
            </a:extLst>
          </p:cNvPr>
          <p:cNvSpPr>
            <a:spLocks noGrp="1"/>
          </p:cNvSpPr>
          <p:nvPr>
            <p:ph type="title"/>
          </p:nvPr>
        </p:nvSpPr>
        <p:spPr>
          <a:xfrm>
            <a:off x="283779" y="-87086"/>
            <a:ext cx="11776842" cy="1325563"/>
          </a:xfrm>
        </p:spPr>
        <p:txBody>
          <a:bodyPr>
            <a:normAutofit/>
          </a:bodyPr>
          <a:lstStyle/>
          <a:p>
            <a:r>
              <a:rPr lang="en-US" dirty="0" err="1"/>
              <a:t>ProduXion</a:t>
            </a:r>
            <a:r>
              <a:rPr lang="en-US" dirty="0"/>
              <a:t> Manager Basic System Structure</a:t>
            </a:r>
          </a:p>
        </p:txBody>
      </p:sp>
      <p:pic>
        <p:nvPicPr>
          <p:cNvPr id="5" name="Picture 4">
            <a:extLst>
              <a:ext uri="{FF2B5EF4-FFF2-40B4-BE49-F238E27FC236}">
                <a16:creationId xmlns:a16="http://schemas.microsoft.com/office/drawing/2014/main" id="{C2536BDC-822C-314B-B767-03F46AD8D360}"/>
              </a:ext>
            </a:extLst>
          </p:cNvPr>
          <p:cNvPicPr>
            <a:picLocks noChangeAspect="1"/>
          </p:cNvPicPr>
          <p:nvPr/>
        </p:nvPicPr>
        <p:blipFill rotWithShape="1">
          <a:blip r:embed="rId2"/>
          <a:srcRect r="9830" b="9386"/>
          <a:stretch/>
        </p:blipFill>
        <p:spPr>
          <a:xfrm>
            <a:off x="652162" y="1385051"/>
            <a:ext cx="10776500" cy="5078812"/>
          </a:xfrm>
          <a:prstGeom prst="rect">
            <a:avLst/>
          </a:prstGeom>
        </p:spPr>
      </p:pic>
    </p:spTree>
    <p:extLst>
      <p:ext uri="{BB962C8B-B14F-4D97-AF65-F5344CB8AC3E}">
        <p14:creationId xmlns:p14="http://schemas.microsoft.com/office/powerpoint/2010/main" val="745081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E6FD572-AA76-7946-87DC-F53B6C5B7265}"/>
              </a:ext>
            </a:extLst>
          </p:cNvPr>
          <p:cNvSpPr>
            <a:spLocks noGrp="1"/>
          </p:cNvSpPr>
          <p:nvPr>
            <p:ph type="title"/>
          </p:nvPr>
        </p:nvSpPr>
        <p:spPr>
          <a:xfrm>
            <a:off x="973112" y="-87086"/>
            <a:ext cx="10515600" cy="1325563"/>
          </a:xfrm>
        </p:spPr>
        <p:txBody>
          <a:bodyPr/>
          <a:lstStyle/>
          <a:p>
            <a:r>
              <a:rPr lang="en-US" dirty="0"/>
              <a:t>Supporting the Production Workflow</a:t>
            </a:r>
          </a:p>
        </p:txBody>
      </p:sp>
      <p:pic>
        <p:nvPicPr>
          <p:cNvPr id="5" name="Picture 4">
            <a:extLst>
              <a:ext uri="{FF2B5EF4-FFF2-40B4-BE49-F238E27FC236}">
                <a16:creationId xmlns:a16="http://schemas.microsoft.com/office/drawing/2014/main" id="{F57915D7-0590-0E41-A403-58AEBACFEE18}"/>
              </a:ext>
            </a:extLst>
          </p:cNvPr>
          <p:cNvPicPr>
            <a:picLocks noChangeAspect="1"/>
          </p:cNvPicPr>
          <p:nvPr/>
        </p:nvPicPr>
        <p:blipFill>
          <a:blip r:embed="rId2"/>
          <a:stretch>
            <a:fillRect/>
          </a:stretch>
        </p:blipFill>
        <p:spPr>
          <a:xfrm>
            <a:off x="1301750" y="6134618"/>
            <a:ext cx="9588500" cy="166889"/>
          </a:xfrm>
          <a:prstGeom prst="rect">
            <a:avLst/>
          </a:prstGeom>
        </p:spPr>
      </p:pic>
      <p:pic>
        <p:nvPicPr>
          <p:cNvPr id="6" name="Picture 5">
            <a:extLst>
              <a:ext uri="{FF2B5EF4-FFF2-40B4-BE49-F238E27FC236}">
                <a16:creationId xmlns:a16="http://schemas.microsoft.com/office/drawing/2014/main" id="{8EE8997B-921A-9743-BDF3-243559707708}"/>
              </a:ext>
            </a:extLst>
          </p:cNvPr>
          <p:cNvPicPr>
            <a:picLocks noChangeAspect="1"/>
          </p:cNvPicPr>
          <p:nvPr/>
        </p:nvPicPr>
        <p:blipFill>
          <a:blip r:embed="rId3"/>
          <a:stretch>
            <a:fillRect/>
          </a:stretch>
        </p:blipFill>
        <p:spPr>
          <a:xfrm>
            <a:off x="1112211" y="1353829"/>
            <a:ext cx="9967577" cy="4639514"/>
          </a:xfrm>
          <a:prstGeom prst="rect">
            <a:avLst/>
          </a:prstGeom>
        </p:spPr>
      </p:pic>
    </p:spTree>
    <p:extLst>
      <p:ext uri="{BB962C8B-B14F-4D97-AF65-F5344CB8AC3E}">
        <p14:creationId xmlns:p14="http://schemas.microsoft.com/office/powerpoint/2010/main" val="1842425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B196575D-738F-664D-A1FE-5A4B828139C6}"/>
              </a:ext>
            </a:extLst>
          </p:cNvPr>
          <p:cNvSpPr>
            <a:spLocks noGrp="1"/>
          </p:cNvSpPr>
          <p:nvPr>
            <p:ph sz="half" idx="1"/>
          </p:nvPr>
        </p:nvSpPr>
        <p:spPr>
          <a:xfrm>
            <a:off x="4364559" y="334555"/>
            <a:ext cx="7276698" cy="6066246"/>
          </a:xfrm>
        </p:spPr>
        <p:txBody>
          <a:bodyPr>
            <a:normAutofit fontScale="85000" lnSpcReduction="10000"/>
          </a:bodyPr>
          <a:lstStyle/>
          <a:p>
            <a:pPr marL="0" indent="0">
              <a:buNone/>
            </a:pPr>
            <a:endParaRPr lang="en-US" dirty="0"/>
          </a:p>
          <a:p>
            <a:r>
              <a:rPr lang="en-US" b="1" dirty="0">
                <a:solidFill>
                  <a:schemeClr val="bg2">
                    <a:lumMod val="25000"/>
                  </a:schemeClr>
                </a:solidFill>
              </a:rPr>
              <a:t>Seamless integration </a:t>
            </a:r>
            <a:r>
              <a:rPr lang="en-US" dirty="0">
                <a:solidFill>
                  <a:schemeClr val="bg2">
                    <a:lumMod val="25000"/>
                  </a:schemeClr>
                </a:solidFill>
              </a:rPr>
              <a:t>with peer review tracking systems such as Editorial Manager® (EM)</a:t>
            </a:r>
          </a:p>
          <a:p>
            <a:endParaRPr lang="en-US" b="1" dirty="0">
              <a:solidFill>
                <a:schemeClr val="bg2">
                  <a:lumMod val="25000"/>
                </a:schemeClr>
              </a:solidFill>
            </a:endParaRPr>
          </a:p>
          <a:p>
            <a:r>
              <a:rPr lang="en-US" b="1" dirty="0">
                <a:solidFill>
                  <a:schemeClr val="bg2">
                    <a:lumMod val="25000"/>
                  </a:schemeClr>
                </a:solidFill>
              </a:rPr>
              <a:t>Track task-level scheduled </a:t>
            </a:r>
            <a:r>
              <a:rPr lang="en-US" dirty="0">
                <a:solidFill>
                  <a:schemeClr val="bg2">
                    <a:lumMod val="25000"/>
                  </a:schemeClr>
                </a:solidFill>
              </a:rPr>
              <a:t>dates to actuals and set automated reminders driven by target publication dates</a:t>
            </a:r>
          </a:p>
          <a:p>
            <a:endParaRPr lang="en-US" dirty="0">
              <a:solidFill>
                <a:schemeClr val="bg2">
                  <a:lumMod val="25000"/>
                </a:schemeClr>
              </a:solidFill>
            </a:endParaRPr>
          </a:p>
          <a:p>
            <a:r>
              <a:rPr lang="en-US" b="1" dirty="0">
                <a:solidFill>
                  <a:schemeClr val="bg2">
                    <a:lumMod val="25000"/>
                  </a:schemeClr>
                </a:solidFill>
              </a:rPr>
              <a:t>Issue and article-based workflows</a:t>
            </a:r>
            <a:r>
              <a:rPr lang="en-US" dirty="0">
                <a:solidFill>
                  <a:schemeClr val="bg2">
                    <a:lumMod val="25000"/>
                  </a:schemeClr>
                </a:solidFill>
              </a:rPr>
              <a:t> and tracking available to support all publication models</a:t>
            </a:r>
          </a:p>
          <a:p>
            <a:endParaRPr lang="en-US" dirty="0">
              <a:solidFill>
                <a:schemeClr val="bg2">
                  <a:lumMod val="25000"/>
                </a:schemeClr>
              </a:solidFill>
            </a:endParaRPr>
          </a:p>
          <a:p>
            <a:r>
              <a:rPr lang="en-US" b="1" dirty="0"/>
              <a:t>Enterprise Analytics Reporting (EAR) </a:t>
            </a:r>
            <a:r>
              <a:rPr lang="en-US" dirty="0"/>
              <a:t>offers quick visualization of key data and track KPIs</a:t>
            </a:r>
          </a:p>
          <a:p>
            <a:pPr marL="0" indent="0">
              <a:buNone/>
            </a:pPr>
            <a:endParaRPr lang="en-US" dirty="0">
              <a:solidFill>
                <a:schemeClr val="bg2">
                  <a:lumMod val="25000"/>
                </a:schemeClr>
              </a:solidFill>
            </a:endParaRPr>
          </a:p>
          <a:p>
            <a:r>
              <a:rPr lang="en-US" b="1" dirty="0"/>
              <a:t>Enterprise View </a:t>
            </a:r>
            <a:r>
              <a:rPr lang="en-US" dirty="0"/>
              <a:t>allows users to access submissions across multiple publications within a single interface</a:t>
            </a:r>
            <a:endParaRPr lang="en-US" dirty="0">
              <a:solidFill>
                <a:schemeClr val="bg2">
                  <a:lumMod val="25000"/>
                </a:schemeClr>
              </a:solidFill>
            </a:endParaRPr>
          </a:p>
        </p:txBody>
      </p:sp>
      <p:sp>
        <p:nvSpPr>
          <p:cNvPr id="6" name="Text Placeholder 2">
            <a:extLst>
              <a:ext uri="{FF2B5EF4-FFF2-40B4-BE49-F238E27FC236}">
                <a16:creationId xmlns:a16="http://schemas.microsoft.com/office/drawing/2014/main" id="{F76A9BC5-80CC-6F43-81B9-29CE51AA47FF}"/>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0AE5FC89-034A-BA44-94AE-D33C9CF6C6D1}"/>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849280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03C7312E-D1CB-E546-8F7C-217270877AB5}"/>
              </a:ext>
            </a:extLst>
          </p:cNvPr>
          <p:cNvSpPr>
            <a:spLocks noGrp="1"/>
          </p:cNvSpPr>
          <p:nvPr>
            <p:ph sz="half" idx="1"/>
          </p:nvPr>
        </p:nvSpPr>
        <p:spPr>
          <a:xfrm>
            <a:off x="4364559" y="804118"/>
            <a:ext cx="7276698" cy="6066246"/>
          </a:xfrm>
        </p:spPr>
        <p:txBody>
          <a:bodyPr>
            <a:normAutofit/>
          </a:bodyPr>
          <a:lstStyle/>
          <a:p>
            <a:pPr marL="285750" indent="-285750">
              <a:lnSpc>
                <a:spcPct val="150000"/>
              </a:lnSpc>
              <a:spcAft>
                <a:spcPts val="1800"/>
              </a:spcAft>
            </a:pPr>
            <a:r>
              <a:rPr lang="en-US" sz="2000" b="1" dirty="0">
                <a:solidFill>
                  <a:schemeClr val="bg2">
                    <a:lumMod val="25000"/>
                  </a:schemeClr>
                </a:solidFill>
              </a:rPr>
              <a:t>Fee processing tools </a:t>
            </a:r>
            <a:r>
              <a:rPr lang="en-US" sz="2000" dirty="0">
                <a:solidFill>
                  <a:schemeClr val="bg2">
                    <a:lumMod val="25000"/>
                  </a:schemeClr>
                </a:solidFill>
              </a:rPr>
              <a:t>to easily manage and process publication charges (APCs)</a:t>
            </a:r>
          </a:p>
          <a:p>
            <a:pPr marL="285750" indent="-285750">
              <a:lnSpc>
                <a:spcPct val="120000"/>
              </a:lnSpc>
              <a:spcAft>
                <a:spcPts val="1800"/>
              </a:spcAft>
            </a:pPr>
            <a:r>
              <a:rPr lang="en-US" sz="2000" b="1" dirty="0">
                <a:solidFill>
                  <a:schemeClr val="bg2">
                    <a:lumMod val="25000"/>
                  </a:schemeClr>
                </a:solidFill>
              </a:rPr>
              <a:t>XML </a:t>
            </a:r>
            <a:r>
              <a:rPr lang="en-US" sz="2000" dirty="0">
                <a:solidFill>
                  <a:schemeClr val="bg2">
                    <a:lumMod val="25000"/>
                  </a:schemeClr>
                </a:solidFill>
              </a:rPr>
              <a:t>machine-to-machine transfer of tasks and files to vendors </a:t>
            </a:r>
          </a:p>
          <a:p>
            <a:pPr marL="285750" indent="-285750">
              <a:lnSpc>
                <a:spcPct val="120000"/>
              </a:lnSpc>
              <a:spcAft>
                <a:spcPts val="1800"/>
              </a:spcAft>
            </a:pPr>
            <a:r>
              <a:rPr lang="en-US" sz="2000" dirty="0">
                <a:solidFill>
                  <a:schemeClr val="bg2">
                    <a:lumMod val="25000"/>
                  </a:schemeClr>
                </a:solidFill>
              </a:rPr>
              <a:t>Export manuscripts and data to downstream systems such as </a:t>
            </a:r>
            <a:r>
              <a:rPr lang="en-US" sz="2000" b="1" dirty="0">
                <a:solidFill>
                  <a:schemeClr val="bg2">
                    <a:lumMod val="25000"/>
                  </a:schemeClr>
                </a:solidFill>
              </a:rPr>
              <a:t>PubMed Central and hosting platforms</a:t>
            </a:r>
          </a:p>
          <a:p>
            <a:pPr marL="285750" indent="-285750">
              <a:lnSpc>
                <a:spcPct val="120000"/>
              </a:lnSpc>
              <a:spcAft>
                <a:spcPts val="1800"/>
              </a:spcAft>
            </a:pPr>
            <a:r>
              <a:rPr lang="en-US" sz="2000" dirty="0"/>
              <a:t>Tightly integrated with </a:t>
            </a:r>
            <a:r>
              <a:rPr lang="en-US" sz="2000" b="1" dirty="0" err="1"/>
              <a:t>LiXuid</a:t>
            </a:r>
            <a:r>
              <a:rPr lang="en-US" sz="2000" b="1" dirty="0"/>
              <a:t> Manuscript™ (LM), </a:t>
            </a:r>
            <a:r>
              <a:rPr lang="en-US" sz="2000" dirty="0"/>
              <a:t>Aries’ </a:t>
            </a:r>
            <a:r>
              <a:rPr lang="en-US" sz="2000" dirty="0">
                <a:solidFill>
                  <a:schemeClr val="bg2">
                    <a:lumMod val="25000"/>
                  </a:schemeClr>
                </a:solidFill>
              </a:rPr>
              <a:t>XML editing tool for simplified and direct proofing</a:t>
            </a:r>
          </a:p>
          <a:p>
            <a:pPr marL="285750" indent="-285750">
              <a:lnSpc>
                <a:spcPct val="120000"/>
              </a:lnSpc>
              <a:spcAft>
                <a:spcPts val="1800"/>
              </a:spcAft>
            </a:pPr>
            <a:endParaRPr lang="en-US" sz="2000" dirty="0">
              <a:solidFill>
                <a:schemeClr val="bg2">
                  <a:lumMod val="25000"/>
                </a:schemeClr>
              </a:solidFill>
            </a:endParaRPr>
          </a:p>
        </p:txBody>
      </p:sp>
      <p:sp>
        <p:nvSpPr>
          <p:cNvPr id="6" name="Text Placeholder 2">
            <a:extLst>
              <a:ext uri="{FF2B5EF4-FFF2-40B4-BE49-F238E27FC236}">
                <a16:creationId xmlns:a16="http://schemas.microsoft.com/office/drawing/2014/main" id="{D5EB021A-2636-E64A-989A-DF3A9791195E}"/>
              </a:ext>
            </a:extLst>
          </p:cNvPr>
          <p:cNvSpPr>
            <a:spLocks noGrp="1"/>
          </p:cNvSpPr>
          <p:nvPr>
            <p:ph type="body" sz="quarter" idx="10"/>
          </p:nvPr>
        </p:nvSpPr>
        <p:spPr>
          <a:xfrm>
            <a:off x="339917" y="4305110"/>
            <a:ext cx="2998403" cy="1075400"/>
          </a:xfrm>
        </p:spPr>
        <p:txBody>
          <a:bodyPr/>
          <a:lstStyle/>
          <a:p>
            <a:r>
              <a:rPr lang="en-US" dirty="0"/>
              <a:t>Key Features </a:t>
            </a:r>
          </a:p>
          <a:p>
            <a:r>
              <a:rPr lang="en-US" dirty="0"/>
              <a:t>and Benefits</a:t>
            </a:r>
          </a:p>
        </p:txBody>
      </p:sp>
      <p:sp>
        <p:nvSpPr>
          <p:cNvPr id="7" name="Text Placeholder 3">
            <a:extLst>
              <a:ext uri="{FF2B5EF4-FFF2-40B4-BE49-F238E27FC236}">
                <a16:creationId xmlns:a16="http://schemas.microsoft.com/office/drawing/2014/main" id="{CA087E93-9C94-3E42-8DD0-BCD1847D8246}"/>
              </a:ext>
            </a:extLst>
          </p:cNvPr>
          <p:cNvSpPr>
            <a:spLocks noGrp="1"/>
          </p:cNvSpPr>
          <p:nvPr>
            <p:ph type="body" sz="quarter" idx="11"/>
          </p:nvPr>
        </p:nvSpPr>
        <p:spPr>
          <a:xfrm>
            <a:off x="339916" y="1949155"/>
            <a:ext cx="2998403" cy="1075400"/>
          </a:xfrm>
        </p:spPr>
        <p:txBody>
          <a:bodyPr/>
          <a:lstStyle/>
          <a:p>
            <a:r>
              <a:rPr lang="en-US" dirty="0" err="1"/>
              <a:t>ProduXion</a:t>
            </a:r>
            <a:r>
              <a:rPr lang="en-US" dirty="0"/>
              <a:t> Manager</a:t>
            </a:r>
          </a:p>
        </p:txBody>
      </p:sp>
    </p:spTree>
    <p:extLst>
      <p:ext uri="{BB962C8B-B14F-4D97-AF65-F5344CB8AC3E}">
        <p14:creationId xmlns:p14="http://schemas.microsoft.com/office/powerpoint/2010/main" val="2356338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F19CA02-A7B0-B14B-B497-D400E4D1337D}"/>
              </a:ext>
            </a:extLst>
          </p:cNvPr>
          <p:cNvSpPr>
            <a:spLocks noGrp="1"/>
          </p:cNvSpPr>
          <p:nvPr>
            <p:ph type="body" sz="quarter" idx="10"/>
          </p:nvPr>
        </p:nvSpPr>
        <p:spPr>
          <a:xfrm>
            <a:off x="491358" y="4707686"/>
            <a:ext cx="11209283" cy="1587353"/>
          </a:xfrm>
        </p:spPr>
        <p:txBody>
          <a:bodyPr>
            <a:normAutofit/>
          </a:bodyPr>
          <a:lstStyle/>
          <a:p>
            <a:r>
              <a:rPr lang="en-US" dirty="0" err="1"/>
              <a:t>LiXuid</a:t>
            </a:r>
            <a:r>
              <a:rPr lang="en-US" dirty="0"/>
              <a:t> Manuscript</a:t>
            </a:r>
          </a:p>
        </p:txBody>
      </p:sp>
      <p:pic>
        <p:nvPicPr>
          <p:cNvPr id="5" name="Picture 4">
            <a:extLst>
              <a:ext uri="{FF2B5EF4-FFF2-40B4-BE49-F238E27FC236}">
                <a16:creationId xmlns:a16="http://schemas.microsoft.com/office/drawing/2014/main" id="{CC0C2247-04C0-E940-8C76-75A46210CC4A}"/>
              </a:ext>
            </a:extLst>
          </p:cNvPr>
          <p:cNvPicPr>
            <a:picLocks noChangeAspect="1"/>
          </p:cNvPicPr>
          <p:nvPr/>
        </p:nvPicPr>
        <p:blipFill>
          <a:blip r:embed="rId2"/>
          <a:stretch>
            <a:fillRect/>
          </a:stretch>
        </p:blipFill>
        <p:spPr>
          <a:xfrm>
            <a:off x="1580467" y="321012"/>
            <a:ext cx="9031066" cy="4535355"/>
          </a:xfrm>
          <a:prstGeom prst="rect">
            <a:avLst/>
          </a:prstGeom>
        </p:spPr>
      </p:pic>
    </p:spTree>
    <p:extLst>
      <p:ext uri="{BB962C8B-B14F-4D97-AF65-F5344CB8AC3E}">
        <p14:creationId xmlns:p14="http://schemas.microsoft.com/office/powerpoint/2010/main" val="303400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16DCA5-0FF6-144D-AD4E-14A38126F363}"/>
              </a:ext>
            </a:extLst>
          </p:cNvPr>
          <p:cNvSpPr>
            <a:spLocks noGrp="1"/>
          </p:cNvSpPr>
          <p:nvPr>
            <p:ph sz="half" idx="1"/>
          </p:nvPr>
        </p:nvSpPr>
        <p:spPr/>
        <p:txBody>
          <a:bodyPr/>
          <a:lstStyle/>
          <a:p>
            <a:r>
              <a:rPr lang="en-US" dirty="0"/>
              <a:t>Introduction to </a:t>
            </a:r>
            <a:r>
              <a:rPr lang="en-US" dirty="0" err="1"/>
              <a:t>LiXuid</a:t>
            </a:r>
            <a:r>
              <a:rPr lang="en-US" dirty="0"/>
              <a:t> Manuscript</a:t>
            </a:r>
          </a:p>
          <a:p>
            <a:pPr lvl="1"/>
            <a:r>
              <a:rPr lang="en-US" dirty="0"/>
              <a:t>Aries’ Strategic Initiative</a:t>
            </a:r>
          </a:p>
          <a:p>
            <a:pPr lvl="1"/>
            <a:r>
              <a:rPr lang="en-US" dirty="0"/>
              <a:t>Benefits of XML-First Workflows</a:t>
            </a:r>
          </a:p>
          <a:p>
            <a:pPr lvl="1"/>
            <a:r>
              <a:rPr lang="en-US" dirty="0"/>
              <a:t>Long-term Vision for </a:t>
            </a:r>
            <a:r>
              <a:rPr lang="en-US" dirty="0" err="1"/>
              <a:t>LiXuid</a:t>
            </a:r>
            <a:r>
              <a:rPr lang="en-US" dirty="0"/>
              <a:t> Manuscript</a:t>
            </a:r>
          </a:p>
          <a:p>
            <a:pPr marL="457200" lvl="1" indent="0">
              <a:buNone/>
            </a:pPr>
            <a:endParaRPr lang="en-US" dirty="0"/>
          </a:p>
          <a:p>
            <a:r>
              <a:rPr lang="en-US" dirty="0" err="1"/>
              <a:t>LiXuid</a:t>
            </a:r>
            <a:r>
              <a:rPr lang="en-US" dirty="0"/>
              <a:t> Development Roadmap Status</a:t>
            </a:r>
          </a:p>
          <a:p>
            <a:pPr lvl="1"/>
            <a:r>
              <a:rPr lang="en-US" dirty="0"/>
              <a:t>Available </a:t>
            </a:r>
            <a:r>
              <a:rPr lang="en-US" dirty="0" err="1"/>
              <a:t>LiXuid</a:t>
            </a:r>
            <a:r>
              <a:rPr lang="en-US" dirty="0"/>
              <a:t> Functionality</a:t>
            </a:r>
          </a:p>
          <a:p>
            <a:pPr lvl="1"/>
            <a:r>
              <a:rPr lang="en-US" dirty="0"/>
              <a:t>Demo of XML Editor</a:t>
            </a:r>
          </a:p>
          <a:p>
            <a:pPr lvl="1"/>
            <a:r>
              <a:rPr lang="en-US" dirty="0" err="1"/>
              <a:t>LiXuid</a:t>
            </a:r>
            <a:r>
              <a:rPr lang="en-US" dirty="0"/>
              <a:t> Functionality in Development</a:t>
            </a:r>
          </a:p>
          <a:p>
            <a:pPr lvl="1"/>
            <a:r>
              <a:rPr lang="en-US" dirty="0"/>
              <a:t>Future </a:t>
            </a:r>
            <a:r>
              <a:rPr lang="en-US" dirty="0" err="1"/>
              <a:t>LiXuid</a:t>
            </a:r>
            <a:r>
              <a:rPr lang="en-US" dirty="0"/>
              <a:t> Functionality</a:t>
            </a:r>
          </a:p>
          <a:p>
            <a:pPr marL="457200" lvl="1" indent="0">
              <a:buNone/>
            </a:pPr>
            <a:endParaRPr lang="en-US" dirty="0"/>
          </a:p>
          <a:p>
            <a:r>
              <a:rPr lang="en-US" dirty="0"/>
              <a:t>Questions</a:t>
            </a:r>
          </a:p>
        </p:txBody>
      </p:sp>
      <p:sp>
        <p:nvSpPr>
          <p:cNvPr id="3" name="Text Placeholder 2">
            <a:extLst>
              <a:ext uri="{FF2B5EF4-FFF2-40B4-BE49-F238E27FC236}">
                <a16:creationId xmlns:a16="http://schemas.microsoft.com/office/drawing/2014/main" id="{718DF5B7-0ACF-3B49-BEB4-AF0E10F13B6D}"/>
              </a:ext>
            </a:extLst>
          </p:cNvPr>
          <p:cNvSpPr>
            <a:spLocks noGrp="1"/>
          </p:cNvSpPr>
          <p:nvPr>
            <p:ph type="body" sz="quarter" idx="10"/>
          </p:nvPr>
        </p:nvSpPr>
        <p:spPr/>
        <p:txBody>
          <a:bodyPr/>
          <a:lstStyle/>
          <a:p>
            <a:r>
              <a:rPr lang="en-US" dirty="0"/>
              <a:t>What we will cover today</a:t>
            </a:r>
          </a:p>
        </p:txBody>
      </p:sp>
      <p:sp>
        <p:nvSpPr>
          <p:cNvPr id="4" name="Text Placeholder 3">
            <a:extLst>
              <a:ext uri="{FF2B5EF4-FFF2-40B4-BE49-F238E27FC236}">
                <a16:creationId xmlns:a16="http://schemas.microsoft.com/office/drawing/2014/main" id="{5E99283A-A256-F548-A917-3579A67320FC}"/>
              </a:ext>
            </a:extLst>
          </p:cNvPr>
          <p:cNvSpPr>
            <a:spLocks noGrp="1"/>
          </p:cNvSpPr>
          <p:nvPr>
            <p:ph type="body" sz="quarter" idx="11"/>
          </p:nvPr>
        </p:nvSpPr>
        <p:spPr/>
        <p:txBody>
          <a:bodyPr/>
          <a:lstStyle/>
          <a:p>
            <a:r>
              <a:rPr lang="en-US" dirty="0"/>
              <a:t>Agenda</a:t>
            </a:r>
          </a:p>
        </p:txBody>
      </p:sp>
    </p:spTree>
    <p:extLst>
      <p:ext uri="{BB962C8B-B14F-4D97-AF65-F5344CB8AC3E}">
        <p14:creationId xmlns:p14="http://schemas.microsoft.com/office/powerpoint/2010/main" val="417229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00AD89-08A6-0F43-BD99-7CEF4E52E05A}"/>
              </a:ext>
            </a:extLst>
          </p:cNvPr>
          <p:cNvSpPr>
            <a:spLocks noGrp="1"/>
          </p:cNvSpPr>
          <p:nvPr>
            <p:ph type="title"/>
          </p:nvPr>
        </p:nvSpPr>
        <p:spPr/>
        <p:txBody>
          <a:bodyPr/>
          <a:lstStyle/>
          <a:p>
            <a:r>
              <a:rPr lang="en-US" dirty="0"/>
              <a:t>About Aries Systems</a:t>
            </a:r>
          </a:p>
        </p:txBody>
      </p:sp>
      <p:sp>
        <p:nvSpPr>
          <p:cNvPr id="4" name="Content Placeholder 1">
            <a:extLst>
              <a:ext uri="{FF2B5EF4-FFF2-40B4-BE49-F238E27FC236}">
                <a16:creationId xmlns:a16="http://schemas.microsoft.com/office/drawing/2014/main" id="{8E5C53E4-9E0B-064D-848C-EB478E9CDE3A}"/>
              </a:ext>
            </a:extLst>
          </p:cNvPr>
          <p:cNvSpPr>
            <a:spLocks noGrp="1"/>
          </p:cNvSpPr>
          <p:nvPr>
            <p:ph sz="half" idx="1"/>
          </p:nvPr>
        </p:nvSpPr>
        <p:spPr>
          <a:xfrm>
            <a:off x="838198" y="1432299"/>
            <a:ext cx="10848280" cy="2012514"/>
          </a:xfrm>
        </p:spPr>
        <p:txBody>
          <a:bodyPr>
            <a:noAutofit/>
          </a:bodyPr>
          <a:lstStyle/>
          <a:p>
            <a:pPr marL="0" indent="0">
              <a:lnSpc>
                <a:spcPct val="120000"/>
              </a:lnSpc>
              <a:buNone/>
            </a:pPr>
            <a:r>
              <a:rPr lang="en-US" sz="2000" dirty="0">
                <a:solidFill>
                  <a:schemeClr val="bg2">
                    <a:lumMod val="10000"/>
                  </a:schemeClr>
                </a:solidFill>
              </a:rPr>
              <a:t>Aries transforms and revolutionizes the delivery of high-value content to the world</a:t>
            </a:r>
            <a:r>
              <a:rPr lang="en-US" sz="2000" dirty="0"/>
              <a:t>. We</a:t>
            </a:r>
            <a:r>
              <a:rPr lang="en-US" sz="2000" dirty="0">
                <a:solidFill>
                  <a:schemeClr val="bg2">
                    <a:lumMod val="10000"/>
                  </a:schemeClr>
                </a:solidFill>
              </a:rPr>
              <a:t> are committed to providing </a:t>
            </a:r>
            <a:r>
              <a:rPr lang="en-US" sz="2000" b="1" dirty="0">
                <a:solidFill>
                  <a:schemeClr val="bg2">
                    <a:lumMod val="10000"/>
                  </a:schemeClr>
                </a:solidFill>
              </a:rPr>
              <a:t>highly customizable, flexible, </a:t>
            </a:r>
            <a:r>
              <a:rPr lang="en-US" sz="2000" dirty="0">
                <a:solidFill>
                  <a:schemeClr val="bg2">
                    <a:lumMod val="10000"/>
                  </a:schemeClr>
                </a:solidFill>
              </a:rPr>
              <a:t>and</a:t>
            </a:r>
            <a:r>
              <a:rPr lang="en-US" sz="2000" b="1" dirty="0">
                <a:solidFill>
                  <a:schemeClr val="bg2">
                    <a:lumMod val="10000"/>
                  </a:schemeClr>
                </a:solidFill>
              </a:rPr>
              <a:t> innovative workflow</a:t>
            </a:r>
            <a:r>
              <a:rPr lang="en-US" sz="2000" dirty="0">
                <a:solidFill>
                  <a:schemeClr val="bg2">
                    <a:lumMod val="10000"/>
                  </a:schemeClr>
                </a:solidFill>
              </a:rPr>
              <a:t> </a:t>
            </a:r>
            <a:r>
              <a:rPr lang="en-US" sz="2000" b="1" dirty="0">
                <a:solidFill>
                  <a:schemeClr val="bg2">
                    <a:lumMod val="10000"/>
                  </a:schemeClr>
                </a:solidFill>
              </a:rPr>
              <a:t>solutions</a:t>
            </a:r>
            <a:r>
              <a:rPr lang="en-US" sz="2000" dirty="0">
                <a:solidFill>
                  <a:schemeClr val="bg2">
                    <a:lumMod val="10000"/>
                  </a:schemeClr>
                </a:solidFill>
              </a:rPr>
              <a:t> designed to </a:t>
            </a:r>
            <a:r>
              <a:rPr lang="en-US" sz="2000" dirty="0"/>
              <a:t>help</a:t>
            </a:r>
            <a:r>
              <a:rPr lang="en-US" sz="2000" dirty="0">
                <a:solidFill>
                  <a:schemeClr val="bg2">
                    <a:lumMod val="10000"/>
                  </a:schemeClr>
                </a:solidFill>
              </a:rPr>
              <a:t> enhance the discovery and dissemination of human knowledge.</a:t>
            </a:r>
          </a:p>
        </p:txBody>
      </p:sp>
      <p:sp>
        <p:nvSpPr>
          <p:cNvPr id="5" name="Rectangle 4">
            <a:extLst>
              <a:ext uri="{FF2B5EF4-FFF2-40B4-BE49-F238E27FC236}">
                <a16:creationId xmlns:a16="http://schemas.microsoft.com/office/drawing/2014/main" id="{95B93A7E-066C-FE48-A34E-8483DEBF8EE9}"/>
              </a:ext>
            </a:extLst>
          </p:cNvPr>
          <p:cNvSpPr/>
          <p:nvPr/>
        </p:nvSpPr>
        <p:spPr>
          <a:xfrm>
            <a:off x="838199" y="3444813"/>
            <a:ext cx="7079168" cy="2753190"/>
          </a:xfrm>
          <a:prstGeom prst="rect">
            <a:avLst/>
          </a:prstGeom>
        </p:spPr>
        <p:txBody>
          <a:bodyPr wrap="square">
            <a:spAutoFit/>
          </a:bodyPr>
          <a:lstStyle/>
          <a:p>
            <a:pPr>
              <a:lnSpc>
                <a:spcPct val="120000"/>
              </a:lnSpc>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Quick Facts: </a:t>
            </a:r>
            <a:endParaRPr lang="en-US"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HQ in North Andover, MA with 100+ global staff</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Market leader serving over 8,500 publications including multinational publishers and learned societies</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Trusted partner offering dedicated 1:1 customer support</a:t>
            </a:r>
          </a:p>
          <a:p>
            <a:pPr marL="285750" indent="-285750">
              <a:lnSpc>
                <a:spcPct val="120000"/>
              </a:lnSpc>
              <a:buClr>
                <a:srgbClr val="0069AA"/>
              </a:buClr>
              <a:buFont typeface="Arial" panose="020B0604020202020204" pitchFamily="34" charset="0"/>
              <a:buChar char="•"/>
            </a:pPr>
            <a:r>
              <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Ground on our core values: customer centric, quality, curiosity, collaboration, leadership &amp; accountability </a:t>
            </a:r>
          </a:p>
          <a:p>
            <a:pPr marL="285750" indent="-285750">
              <a:lnSpc>
                <a:spcPct val="120000"/>
              </a:lnSpc>
              <a:buClr>
                <a:srgbClr val="0069AA"/>
              </a:buClr>
              <a:buFont typeface="Arial" panose="020B0604020202020204" pitchFamily="34" charset="0"/>
              <a:buChar char="•"/>
            </a:pPr>
            <a:endParaRPr lang="en-US"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9C1209FF-8038-D54C-B030-35609737AD85}"/>
              </a:ext>
            </a:extLst>
          </p:cNvPr>
          <p:cNvPicPr>
            <a:picLocks noChangeAspect="1"/>
          </p:cNvPicPr>
          <p:nvPr/>
        </p:nvPicPr>
        <p:blipFill>
          <a:blip r:embed="rId2"/>
          <a:stretch>
            <a:fillRect/>
          </a:stretch>
        </p:blipFill>
        <p:spPr>
          <a:xfrm>
            <a:off x="8095786" y="3055436"/>
            <a:ext cx="3875744" cy="2906807"/>
          </a:xfrm>
          <a:prstGeom prst="rect">
            <a:avLst/>
          </a:prstGeom>
        </p:spPr>
      </p:pic>
    </p:spTree>
    <p:extLst>
      <p:ext uri="{BB962C8B-B14F-4D97-AF65-F5344CB8AC3E}">
        <p14:creationId xmlns:p14="http://schemas.microsoft.com/office/powerpoint/2010/main" val="293783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9CB3-3EFE-FF49-A449-E8AC2552597E}"/>
              </a:ext>
            </a:extLst>
          </p:cNvPr>
          <p:cNvSpPr>
            <a:spLocks noGrp="1"/>
          </p:cNvSpPr>
          <p:nvPr>
            <p:ph type="title"/>
          </p:nvPr>
        </p:nvSpPr>
        <p:spPr>
          <a:xfrm>
            <a:off x="5907024" y="2609850"/>
            <a:ext cx="4379976" cy="1230630"/>
          </a:xfrm>
        </p:spPr>
        <p:txBody>
          <a:bodyPr/>
          <a:lstStyle/>
          <a:p>
            <a:r>
              <a:rPr lang="en-US" dirty="0"/>
              <a:t>Introduction to </a:t>
            </a:r>
            <a:r>
              <a:rPr lang="en-US" dirty="0" err="1"/>
              <a:t>LiXuid</a:t>
            </a:r>
            <a:r>
              <a:rPr lang="en-US" dirty="0"/>
              <a:t> Manuscript</a:t>
            </a:r>
          </a:p>
        </p:txBody>
      </p:sp>
      <p:sp>
        <p:nvSpPr>
          <p:cNvPr id="3" name="Content Placeholder 2">
            <a:extLst>
              <a:ext uri="{FF2B5EF4-FFF2-40B4-BE49-F238E27FC236}">
                <a16:creationId xmlns:a16="http://schemas.microsoft.com/office/drawing/2014/main" id="{B98F44ED-C480-C146-A870-CA84A6AC3851}"/>
              </a:ext>
            </a:extLst>
          </p:cNvPr>
          <p:cNvSpPr>
            <a:spLocks noGrp="1"/>
          </p:cNvSpPr>
          <p:nvPr>
            <p:ph sz="quarter" idx="10"/>
          </p:nvPr>
        </p:nvSpPr>
        <p:spPr>
          <a:xfrm>
            <a:off x="5907088" y="4514850"/>
            <a:ext cx="4552950" cy="1047750"/>
          </a:xfrm>
        </p:spPr>
        <p:txBody>
          <a:bodyPr>
            <a:normAutofit/>
          </a:bodyPr>
          <a:lstStyle/>
          <a:p>
            <a:r>
              <a:rPr lang="en-US" dirty="0"/>
              <a:t>XML Workflows: Aries’ strategic initiative</a:t>
            </a:r>
          </a:p>
        </p:txBody>
      </p:sp>
    </p:spTree>
    <p:extLst>
      <p:ext uri="{BB962C8B-B14F-4D97-AF65-F5344CB8AC3E}">
        <p14:creationId xmlns:p14="http://schemas.microsoft.com/office/powerpoint/2010/main" val="125100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CA7F82-ACAF-884C-AC46-14FB79D69CCD}"/>
              </a:ext>
            </a:extLst>
          </p:cNvPr>
          <p:cNvSpPr>
            <a:spLocks noGrp="1"/>
          </p:cNvSpPr>
          <p:nvPr>
            <p:ph type="title"/>
          </p:nvPr>
        </p:nvSpPr>
        <p:spPr/>
        <p:txBody>
          <a:bodyPr/>
          <a:lstStyle/>
          <a:p>
            <a:r>
              <a:rPr lang="en-US" dirty="0"/>
              <a:t>All About XML</a:t>
            </a:r>
          </a:p>
        </p:txBody>
      </p:sp>
      <p:sp>
        <p:nvSpPr>
          <p:cNvPr id="4" name="TextBox 3">
            <a:extLst>
              <a:ext uri="{FF2B5EF4-FFF2-40B4-BE49-F238E27FC236}">
                <a16:creationId xmlns:a16="http://schemas.microsoft.com/office/drawing/2014/main" id="{3A1E55EF-7D0E-1042-BB2B-4941E975C991}"/>
              </a:ext>
            </a:extLst>
          </p:cNvPr>
          <p:cNvSpPr txBox="1"/>
          <p:nvPr/>
        </p:nvSpPr>
        <p:spPr>
          <a:xfrm>
            <a:off x="1765922" y="1952639"/>
            <a:ext cx="5059398"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Separates document content from format</a:t>
            </a:r>
          </a:p>
        </p:txBody>
      </p:sp>
      <p:sp>
        <p:nvSpPr>
          <p:cNvPr id="5" name="TextBox 4">
            <a:extLst>
              <a:ext uri="{FF2B5EF4-FFF2-40B4-BE49-F238E27FC236}">
                <a16:creationId xmlns:a16="http://schemas.microsoft.com/office/drawing/2014/main" id="{4A986831-8702-8F42-B279-2152A7B13C46}"/>
              </a:ext>
            </a:extLst>
          </p:cNvPr>
          <p:cNvSpPr txBox="1"/>
          <p:nvPr/>
        </p:nvSpPr>
        <p:spPr>
          <a:xfrm>
            <a:off x="1765922" y="3124513"/>
            <a:ext cx="625872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Q</a:t>
            </a:r>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uicker and more accurate searching of articles</a:t>
            </a:r>
          </a:p>
        </p:txBody>
      </p:sp>
      <p:sp>
        <p:nvSpPr>
          <p:cNvPr id="6" name="TextBox 5">
            <a:extLst>
              <a:ext uri="{FF2B5EF4-FFF2-40B4-BE49-F238E27FC236}">
                <a16:creationId xmlns:a16="http://schemas.microsoft.com/office/drawing/2014/main" id="{8C11E84A-FE17-F345-AA0D-0B9E1FAA1A5E}"/>
              </a:ext>
            </a:extLst>
          </p:cNvPr>
          <p:cNvSpPr txBox="1"/>
          <p:nvPr/>
        </p:nvSpPr>
        <p:spPr>
          <a:xfrm>
            <a:off x="1765922" y="2538576"/>
            <a:ext cx="524534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Uses semantic tagging to structure content</a:t>
            </a:r>
          </a:p>
        </p:txBody>
      </p:sp>
      <p:sp>
        <p:nvSpPr>
          <p:cNvPr id="7" name="TextBox 6">
            <a:extLst>
              <a:ext uri="{FF2B5EF4-FFF2-40B4-BE49-F238E27FC236}">
                <a16:creationId xmlns:a16="http://schemas.microsoft.com/office/drawing/2014/main" id="{7D6C2E64-CC0F-C94A-BAE4-1A4FDBE3B472}"/>
              </a:ext>
            </a:extLst>
          </p:cNvPr>
          <p:cNvSpPr txBox="1"/>
          <p:nvPr/>
        </p:nvSpPr>
        <p:spPr>
          <a:xfrm>
            <a:off x="1778622" y="3710450"/>
            <a:ext cx="6908178" cy="646331"/>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Allows for files to be converted into various formats: HTML, PDF, eBook &amp; more!</a:t>
            </a:r>
          </a:p>
        </p:txBody>
      </p:sp>
      <p:pic>
        <p:nvPicPr>
          <p:cNvPr id="8" name="Picture 7">
            <a:extLst>
              <a:ext uri="{FF2B5EF4-FFF2-40B4-BE49-F238E27FC236}">
                <a16:creationId xmlns:a16="http://schemas.microsoft.com/office/drawing/2014/main" id="{BEBDEF7E-461B-F74F-8A3D-2A572C3CD744}"/>
              </a:ext>
            </a:extLst>
          </p:cNvPr>
          <p:cNvPicPr>
            <a:picLocks noChangeAspect="1"/>
          </p:cNvPicPr>
          <p:nvPr/>
        </p:nvPicPr>
        <p:blipFill>
          <a:blip r:embed="rId3"/>
          <a:stretch>
            <a:fillRect/>
          </a:stretch>
        </p:blipFill>
        <p:spPr>
          <a:xfrm>
            <a:off x="1155675" y="1952639"/>
            <a:ext cx="382160" cy="382160"/>
          </a:xfrm>
          <a:prstGeom prst="rect">
            <a:avLst/>
          </a:prstGeom>
        </p:spPr>
      </p:pic>
      <p:pic>
        <p:nvPicPr>
          <p:cNvPr id="9" name="Picture 8">
            <a:extLst>
              <a:ext uri="{FF2B5EF4-FFF2-40B4-BE49-F238E27FC236}">
                <a16:creationId xmlns:a16="http://schemas.microsoft.com/office/drawing/2014/main" id="{BB81EED0-8386-4248-9169-3F07CAD6A484}"/>
              </a:ext>
            </a:extLst>
          </p:cNvPr>
          <p:cNvPicPr>
            <a:picLocks noChangeAspect="1"/>
          </p:cNvPicPr>
          <p:nvPr/>
        </p:nvPicPr>
        <p:blipFill>
          <a:blip r:embed="rId3"/>
          <a:stretch>
            <a:fillRect/>
          </a:stretch>
        </p:blipFill>
        <p:spPr>
          <a:xfrm>
            <a:off x="1155675" y="2562023"/>
            <a:ext cx="382160" cy="382160"/>
          </a:xfrm>
          <a:prstGeom prst="rect">
            <a:avLst/>
          </a:prstGeom>
        </p:spPr>
      </p:pic>
      <p:pic>
        <p:nvPicPr>
          <p:cNvPr id="10" name="Picture 9">
            <a:extLst>
              <a:ext uri="{FF2B5EF4-FFF2-40B4-BE49-F238E27FC236}">
                <a16:creationId xmlns:a16="http://schemas.microsoft.com/office/drawing/2014/main" id="{956865D8-9261-6E4E-BBFC-2D196C11D611}"/>
              </a:ext>
            </a:extLst>
          </p:cNvPr>
          <p:cNvPicPr>
            <a:picLocks noChangeAspect="1"/>
          </p:cNvPicPr>
          <p:nvPr/>
        </p:nvPicPr>
        <p:blipFill>
          <a:blip r:embed="rId3"/>
          <a:stretch>
            <a:fillRect/>
          </a:stretch>
        </p:blipFill>
        <p:spPr>
          <a:xfrm>
            <a:off x="1155675" y="3920645"/>
            <a:ext cx="382160" cy="382160"/>
          </a:xfrm>
          <a:prstGeom prst="rect">
            <a:avLst/>
          </a:prstGeom>
        </p:spPr>
      </p:pic>
      <p:pic>
        <p:nvPicPr>
          <p:cNvPr id="11" name="Picture 10">
            <a:extLst>
              <a:ext uri="{FF2B5EF4-FFF2-40B4-BE49-F238E27FC236}">
                <a16:creationId xmlns:a16="http://schemas.microsoft.com/office/drawing/2014/main" id="{E4C60B62-B004-0540-9D2D-64A124019FFA}"/>
              </a:ext>
            </a:extLst>
          </p:cNvPr>
          <p:cNvPicPr>
            <a:picLocks noChangeAspect="1"/>
          </p:cNvPicPr>
          <p:nvPr/>
        </p:nvPicPr>
        <p:blipFill>
          <a:blip r:embed="rId3"/>
          <a:stretch>
            <a:fillRect/>
          </a:stretch>
        </p:blipFill>
        <p:spPr>
          <a:xfrm>
            <a:off x="1155675" y="3241334"/>
            <a:ext cx="382160" cy="382160"/>
          </a:xfrm>
          <a:prstGeom prst="rect">
            <a:avLst/>
          </a:prstGeom>
        </p:spPr>
      </p:pic>
      <p:pic>
        <p:nvPicPr>
          <p:cNvPr id="12" name="Picture 11">
            <a:extLst>
              <a:ext uri="{FF2B5EF4-FFF2-40B4-BE49-F238E27FC236}">
                <a16:creationId xmlns:a16="http://schemas.microsoft.com/office/drawing/2014/main" id="{8031B65E-4EC9-9A48-AECB-3EDCFD199FF0}"/>
              </a:ext>
            </a:extLst>
          </p:cNvPr>
          <p:cNvPicPr>
            <a:picLocks noChangeAspect="1"/>
          </p:cNvPicPr>
          <p:nvPr/>
        </p:nvPicPr>
        <p:blipFill>
          <a:blip r:embed="rId4"/>
          <a:stretch>
            <a:fillRect/>
          </a:stretch>
        </p:blipFill>
        <p:spPr>
          <a:xfrm>
            <a:off x="9168938" y="2137305"/>
            <a:ext cx="2169798" cy="2816564"/>
          </a:xfrm>
          <a:prstGeom prst="rect">
            <a:avLst/>
          </a:prstGeom>
        </p:spPr>
      </p:pic>
      <p:sp>
        <p:nvSpPr>
          <p:cNvPr id="13" name="TextBox 12">
            <a:extLst>
              <a:ext uri="{FF2B5EF4-FFF2-40B4-BE49-F238E27FC236}">
                <a16:creationId xmlns:a16="http://schemas.microsoft.com/office/drawing/2014/main" id="{396C8129-149B-F04B-B9DE-397CE3CA9743}"/>
              </a:ext>
            </a:extLst>
          </p:cNvPr>
          <p:cNvSpPr txBox="1"/>
          <p:nvPr/>
        </p:nvSpPr>
        <p:spPr>
          <a:xfrm>
            <a:off x="1778622" y="1376588"/>
            <a:ext cx="3215945"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of XML</a:t>
            </a:r>
          </a:p>
        </p:txBody>
      </p:sp>
      <p:sp>
        <p:nvSpPr>
          <p:cNvPr id="14" name="TextBox 13">
            <a:extLst>
              <a:ext uri="{FF2B5EF4-FFF2-40B4-BE49-F238E27FC236}">
                <a16:creationId xmlns:a16="http://schemas.microsoft.com/office/drawing/2014/main" id="{4FC35314-F586-1543-AE76-0E31E86CD557}"/>
              </a:ext>
            </a:extLst>
          </p:cNvPr>
          <p:cNvSpPr txBox="1"/>
          <p:nvPr/>
        </p:nvSpPr>
        <p:spPr>
          <a:xfrm>
            <a:off x="1778622" y="4650084"/>
            <a:ext cx="3982180"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The Importance of XML-Early</a:t>
            </a:r>
          </a:p>
        </p:txBody>
      </p:sp>
      <p:sp>
        <p:nvSpPr>
          <p:cNvPr id="15" name="TextBox 14">
            <a:extLst>
              <a:ext uri="{FF2B5EF4-FFF2-40B4-BE49-F238E27FC236}">
                <a16:creationId xmlns:a16="http://schemas.microsoft.com/office/drawing/2014/main" id="{29F23C08-FA43-8843-8291-DBF48AA136FB}"/>
              </a:ext>
            </a:extLst>
          </p:cNvPr>
          <p:cNvSpPr txBox="1"/>
          <p:nvPr/>
        </p:nvSpPr>
        <p:spPr>
          <a:xfrm>
            <a:off x="1744624" y="5195430"/>
            <a:ext cx="6792244"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Metadata and standard identifiers are increasingly critical</a:t>
            </a:r>
          </a:p>
        </p:txBody>
      </p:sp>
      <p:sp>
        <p:nvSpPr>
          <p:cNvPr id="16" name="TextBox 15">
            <a:extLst>
              <a:ext uri="{FF2B5EF4-FFF2-40B4-BE49-F238E27FC236}">
                <a16:creationId xmlns:a16="http://schemas.microsoft.com/office/drawing/2014/main" id="{243EAD9C-3658-5E4D-8429-282B5FA1CFF6}"/>
              </a:ext>
            </a:extLst>
          </p:cNvPr>
          <p:cNvSpPr txBox="1"/>
          <p:nvPr/>
        </p:nvSpPr>
        <p:spPr>
          <a:xfrm>
            <a:off x="1778622" y="5781367"/>
            <a:ext cx="5567550"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PDF metadata not ideal, XML format preferred</a:t>
            </a:r>
          </a:p>
        </p:txBody>
      </p:sp>
      <p:pic>
        <p:nvPicPr>
          <p:cNvPr id="17" name="Picture 16">
            <a:extLst>
              <a:ext uri="{FF2B5EF4-FFF2-40B4-BE49-F238E27FC236}">
                <a16:creationId xmlns:a16="http://schemas.microsoft.com/office/drawing/2014/main" id="{7844C24D-73CC-8B4B-95C7-52DF8A0C58E9}"/>
              </a:ext>
            </a:extLst>
          </p:cNvPr>
          <p:cNvPicPr>
            <a:picLocks noChangeAspect="1"/>
          </p:cNvPicPr>
          <p:nvPr/>
        </p:nvPicPr>
        <p:blipFill>
          <a:blip r:embed="rId3"/>
          <a:stretch>
            <a:fillRect/>
          </a:stretch>
        </p:blipFill>
        <p:spPr>
          <a:xfrm>
            <a:off x="1155675" y="5195430"/>
            <a:ext cx="382160" cy="382160"/>
          </a:xfrm>
          <a:prstGeom prst="rect">
            <a:avLst/>
          </a:prstGeom>
        </p:spPr>
      </p:pic>
      <p:pic>
        <p:nvPicPr>
          <p:cNvPr id="18" name="Picture 17">
            <a:extLst>
              <a:ext uri="{FF2B5EF4-FFF2-40B4-BE49-F238E27FC236}">
                <a16:creationId xmlns:a16="http://schemas.microsoft.com/office/drawing/2014/main" id="{FEF61F68-FFD3-214E-902C-754A2BA65CE7}"/>
              </a:ext>
            </a:extLst>
          </p:cNvPr>
          <p:cNvPicPr>
            <a:picLocks noChangeAspect="1"/>
          </p:cNvPicPr>
          <p:nvPr/>
        </p:nvPicPr>
        <p:blipFill>
          <a:blip r:embed="rId3"/>
          <a:stretch>
            <a:fillRect/>
          </a:stretch>
        </p:blipFill>
        <p:spPr>
          <a:xfrm>
            <a:off x="1159784" y="5781367"/>
            <a:ext cx="382160" cy="382160"/>
          </a:xfrm>
          <a:prstGeom prst="rect">
            <a:avLst/>
          </a:prstGeom>
        </p:spPr>
      </p:pic>
    </p:spTree>
    <p:extLst>
      <p:ext uri="{BB962C8B-B14F-4D97-AF65-F5344CB8AC3E}">
        <p14:creationId xmlns:p14="http://schemas.microsoft.com/office/powerpoint/2010/main" val="2451408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77D7AB9-2A3F-084D-923F-854FF1C9FC84}"/>
              </a:ext>
            </a:extLst>
          </p:cNvPr>
          <p:cNvSpPr>
            <a:spLocks noGrp="1"/>
          </p:cNvSpPr>
          <p:nvPr>
            <p:ph type="title"/>
          </p:nvPr>
        </p:nvSpPr>
        <p:spPr>
          <a:xfrm>
            <a:off x="557561" y="-87086"/>
            <a:ext cx="10931151" cy="1325563"/>
          </a:xfrm>
        </p:spPr>
        <p:txBody>
          <a:bodyPr>
            <a:normAutofit/>
          </a:bodyPr>
          <a:lstStyle/>
          <a:p>
            <a:r>
              <a:rPr lang="en-US" dirty="0"/>
              <a:t>Key Benefits of XML-First Workflows</a:t>
            </a:r>
          </a:p>
        </p:txBody>
      </p:sp>
      <p:sp>
        <p:nvSpPr>
          <p:cNvPr id="5" name="Rectangle 4">
            <a:extLst>
              <a:ext uri="{FF2B5EF4-FFF2-40B4-BE49-F238E27FC236}">
                <a16:creationId xmlns:a16="http://schemas.microsoft.com/office/drawing/2014/main" id="{D1062CD2-1C5C-824E-9A63-43CDFF84AE26}"/>
              </a:ext>
            </a:extLst>
          </p:cNvPr>
          <p:cNvSpPr/>
          <p:nvPr/>
        </p:nvSpPr>
        <p:spPr>
          <a:xfrm>
            <a:off x="8896196" y="5464985"/>
            <a:ext cx="1806905"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Improve User </a:t>
            </a:r>
          </a:p>
          <a:p>
            <a:pPr lvl="0" algn="ctr" defTabSz="685800">
              <a:lnSpc>
                <a:spcPct val="90000"/>
              </a:lnSpc>
              <a:spcBef>
                <a:spcPts val="750"/>
              </a:spcBef>
            </a:pPr>
            <a:r>
              <a:rPr lang="en-GB" dirty="0">
                <a:solidFill>
                  <a:prstClr val="black"/>
                </a:solidFill>
                <a:latin typeface="Montserrat"/>
              </a:rPr>
              <a:t>satisfaction </a:t>
            </a:r>
          </a:p>
        </p:txBody>
      </p:sp>
      <p:sp>
        <p:nvSpPr>
          <p:cNvPr id="6" name="Rectangle 5">
            <a:extLst>
              <a:ext uri="{FF2B5EF4-FFF2-40B4-BE49-F238E27FC236}">
                <a16:creationId xmlns:a16="http://schemas.microsoft.com/office/drawing/2014/main" id="{801E5997-BB6A-6045-8078-B5F4C49F1F85}"/>
              </a:ext>
            </a:extLst>
          </p:cNvPr>
          <p:cNvSpPr/>
          <p:nvPr/>
        </p:nvSpPr>
        <p:spPr>
          <a:xfrm>
            <a:off x="1101746" y="2780804"/>
            <a:ext cx="2454518"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Streamline </a:t>
            </a:r>
          </a:p>
          <a:p>
            <a:pPr lvl="0" algn="ctr" defTabSz="685800">
              <a:lnSpc>
                <a:spcPct val="90000"/>
              </a:lnSpc>
              <a:spcBef>
                <a:spcPts val="750"/>
              </a:spcBef>
            </a:pPr>
            <a:r>
              <a:rPr lang="en-GB" dirty="0">
                <a:solidFill>
                  <a:prstClr val="black"/>
                </a:solidFill>
                <a:latin typeface="Montserrat"/>
              </a:rPr>
              <a:t>workflow processes</a:t>
            </a:r>
          </a:p>
        </p:txBody>
      </p:sp>
      <p:sp>
        <p:nvSpPr>
          <p:cNvPr id="7" name="Rectangle 6">
            <a:extLst>
              <a:ext uri="{FF2B5EF4-FFF2-40B4-BE49-F238E27FC236}">
                <a16:creationId xmlns:a16="http://schemas.microsoft.com/office/drawing/2014/main" id="{C781531F-A1C4-5941-BD49-7F63E8D4CFBA}"/>
              </a:ext>
            </a:extLst>
          </p:cNvPr>
          <p:cNvSpPr/>
          <p:nvPr/>
        </p:nvSpPr>
        <p:spPr>
          <a:xfrm>
            <a:off x="8953805" y="2780804"/>
            <a:ext cx="1661032" cy="693523"/>
          </a:xfrm>
          <a:prstGeom prst="rect">
            <a:avLst/>
          </a:prstGeom>
        </p:spPr>
        <p:txBody>
          <a:bodyPr wrap="none">
            <a:spAutoFit/>
          </a:bodyPr>
          <a:lstStyle/>
          <a:p>
            <a:pPr lvl="0" algn="ctr" defTabSz="685800">
              <a:lnSpc>
                <a:spcPct val="90000"/>
              </a:lnSpc>
              <a:spcBef>
                <a:spcPts val="750"/>
              </a:spcBef>
            </a:pPr>
            <a:r>
              <a:rPr lang="en-GB" dirty="0">
                <a:solidFill>
                  <a:prstClr val="black"/>
                </a:solidFill>
                <a:latin typeface="Montserrat"/>
              </a:rPr>
              <a:t>Decrease</a:t>
            </a:r>
          </a:p>
          <a:p>
            <a:pPr lvl="0" algn="ctr" defTabSz="685800">
              <a:lnSpc>
                <a:spcPct val="90000"/>
              </a:lnSpc>
              <a:spcBef>
                <a:spcPts val="750"/>
              </a:spcBef>
            </a:pPr>
            <a:r>
              <a:rPr lang="en-GB" dirty="0">
                <a:solidFill>
                  <a:prstClr val="black"/>
                </a:solidFill>
                <a:latin typeface="Montserrat"/>
              </a:rPr>
              <a:t> overall costs</a:t>
            </a:r>
          </a:p>
        </p:txBody>
      </p:sp>
      <p:sp>
        <p:nvSpPr>
          <p:cNvPr id="8" name="Content Placeholder 3">
            <a:extLst>
              <a:ext uri="{FF2B5EF4-FFF2-40B4-BE49-F238E27FC236}">
                <a16:creationId xmlns:a16="http://schemas.microsoft.com/office/drawing/2014/main" id="{F946B8DE-E793-F74C-9DA6-0B8C3821C0BB}"/>
              </a:ext>
            </a:extLst>
          </p:cNvPr>
          <p:cNvSpPr txBox="1">
            <a:spLocks/>
          </p:cNvSpPr>
          <p:nvPr/>
        </p:nvSpPr>
        <p:spPr>
          <a:xfrm>
            <a:off x="995400" y="5464985"/>
            <a:ext cx="2560864" cy="9294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solidFill>
                  <a:schemeClr val="bg2">
                    <a:lumMod val="10000"/>
                  </a:schemeClr>
                </a:solidFill>
                <a:latin typeface="Montserrat"/>
              </a:rPr>
              <a:t>Reduces </a:t>
            </a:r>
            <a:r>
              <a:rPr lang="en-US" sz="1800" dirty="0">
                <a:solidFill>
                  <a:schemeClr val="bg2">
                    <a:lumMod val="10000"/>
                  </a:schemeClr>
                </a:solidFill>
                <a:latin typeface="Montserrat"/>
              </a:rPr>
              <a:t>time</a:t>
            </a:r>
          </a:p>
          <a:p>
            <a:pPr marL="0" indent="0" algn="ctr">
              <a:buFont typeface="Arial" panose="020B0604020202020204" pitchFamily="34" charset="0"/>
              <a:buNone/>
            </a:pPr>
            <a:r>
              <a:rPr lang="en-US" sz="1800" dirty="0">
                <a:solidFill>
                  <a:schemeClr val="bg2">
                    <a:lumMod val="10000"/>
                  </a:schemeClr>
                </a:solidFill>
                <a:latin typeface="Montserrat"/>
              </a:rPr>
              <a:t>to publication</a:t>
            </a:r>
            <a:endParaRPr lang="en-GB" sz="1800" dirty="0">
              <a:solidFill>
                <a:schemeClr val="bg2">
                  <a:lumMod val="10000"/>
                </a:schemeClr>
              </a:solidFill>
              <a:latin typeface="Montserrat"/>
            </a:endParaRPr>
          </a:p>
        </p:txBody>
      </p:sp>
      <p:sp>
        <p:nvSpPr>
          <p:cNvPr id="9" name="Rectangle 8">
            <a:extLst>
              <a:ext uri="{FF2B5EF4-FFF2-40B4-BE49-F238E27FC236}">
                <a16:creationId xmlns:a16="http://schemas.microsoft.com/office/drawing/2014/main" id="{EA3BE6F6-DDDC-BD43-8B84-475E5FA568AF}"/>
              </a:ext>
            </a:extLst>
          </p:cNvPr>
          <p:cNvSpPr/>
          <p:nvPr/>
        </p:nvSpPr>
        <p:spPr>
          <a:xfrm>
            <a:off x="4868779" y="2672935"/>
            <a:ext cx="2454442" cy="923330"/>
          </a:xfrm>
          <a:prstGeom prst="rect">
            <a:avLst/>
          </a:prstGeom>
        </p:spPr>
        <p:txBody>
          <a:bodyPr wrap="square">
            <a:spAutoFit/>
          </a:bodyPr>
          <a:lstStyle/>
          <a:p>
            <a:pPr lvl="0" algn="ctr" defTabSz="685800">
              <a:spcBef>
                <a:spcPts val="750"/>
              </a:spcBef>
            </a:pPr>
            <a:r>
              <a:rPr lang="en-GB" dirty="0">
                <a:solidFill>
                  <a:prstClr val="black"/>
                </a:solidFill>
                <a:latin typeface="Montserrat"/>
              </a:rPr>
              <a:t>Seamless experience for all stakeholders</a:t>
            </a:r>
          </a:p>
        </p:txBody>
      </p:sp>
      <p:pic>
        <p:nvPicPr>
          <p:cNvPr id="10" name="Picture 9">
            <a:extLst>
              <a:ext uri="{FF2B5EF4-FFF2-40B4-BE49-F238E27FC236}">
                <a16:creationId xmlns:a16="http://schemas.microsoft.com/office/drawing/2014/main" id="{C66C76CB-20B1-1A4E-88F3-D9F26A63CCC4}"/>
              </a:ext>
            </a:extLst>
          </p:cNvPr>
          <p:cNvPicPr>
            <a:picLocks noChangeAspect="1"/>
          </p:cNvPicPr>
          <p:nvPr/>
        </p:nvPicPr>
        <p:blipFill>
          <a:blip r:embed="rId3"/>
          <a:stretch>
            <a:fillRect/>
          </a:stretch>
        </p:blipFill>
        <p:spPr>
          <a:xfrm>
            <a:off x="1783407" y="4429913"/>
            <a:ext cx="935874" cy="849219"/>
          </a:xfrm>
          <a:prstGeom prst="rect">
            <a:avLst/>
          </a:prstGeom>
        </p:spPr>
      </p:pic>
      <p:pic>
        <p:nvPicPr>
          <p:cNvPr id="11" name="Picture 10">
            <a:extLst>
              <a:ext uri="{FF2B5EF4-FFF2-40B4-BE49-F238E27FC236}">
                <a16:creationId xmlns:a16="http://schemas.microsoft.com/office/drawing/2014/main" id="{B70036C0-2741-064F-B416-911EA1F6BEA6}"/>
              </a:ext>
            </a:extLst>
          </p:cNvPr>
          <p:cNvPicPr>
            <a:picLocks noChangeAspect="1"/>
          </p:cNvPicPr>
          <p:nvPr/>
        </p:nvPicPr>
        <p:blipFill>
          <a:blip r:embed="rId4"/>
          <a:stretch>
            <a:fillRect/>
          </a:stretch>
        </p:blipFill>
        <p:spPr>
          <a:xfrm>
            <a:off x="1951296" y="1730278"/>
            <a:ext cx="806564" cy="831769"/>
          </a:xfrm>
          <a:prstGeom prst="rect">
            <a:avLst/>
          </a:prstGeom>
        </p:spPr>
      </p:pic>
      <p:pic>
        <p:nvPicPr>
          <p:cNvPr id="12" name="Picture 11">
            <a:extLst>
              <a:ext uri="{FF2B5EF4-FFF2-40B4-BE49-F238E27FC236}">
                <a16:creationId xmlns:a16="http://schemas.microsoft.com/office/drawing/2014/main" id="{0FF85A8B-52C5-A248-847E-04F27B593712}"/>
              </a:ext>
            </a:extLst>
          </p:cNvPr>
          <p:cNvPicPr>
            <a:picLocks noChangeAspect="1"/>
          </p:cNvPicPr>
          <p:nvPr/>
        </p:nvPicPr>
        <p:blipFill>
          <a:blip r:embed="rId5"/>
          <a:stretch>
            <a:fillRect/>
          </a:stretch>
        </p:blipFill>
        <p:spPr>
          <a:xfrm>
            <a:off x="5616903" y="1613210"/>
            <a:ext cx="958194" cy="921340"/>
          </a:xfrm>
          <a:prstGeom prst="rect">
            <a:avLst/>
          </a:prstGeom>
        </p:spPr>
      </p:pic>
      <p:pic>
        <p:nvPicPr>
          <p:cNvPr id="13" name="Picture 12">
            <a:extLst>
              <a:ext uri="{FF2B5EF4-FFF2-40B4-BE49-F238E27FC236}">
                <a16:creationId xmlns:a16="http://schemas.microsoft.com/office/drawing/2014/main" id="{1E3F07B1-77B2-594D-93A2-FB50526AD4D9}"/>
              </a:ext>
            </a:extLst>
          </p:cNvPr>
          <p:cNvPicPr>
            <a:picLocks noChangeAspect="1"/>
          </p:cNvPicPr>
          <p:nvPr/>
        </p:nvPicPr>
        <p:blipFill>
          <a:blip r:embed="rId6"/>
          <a:stretch>
            <a:fillRect/>
          </a:stretch>
        </p:blipFill>
        <p:spPr>
          <a:xfrm>
            <a:off x="9299076" y="4334489"/>
            <a:ext cx="1001144" cy="939127"/>
          </a:xfrm>
          <a:prstGeom prst="rect">
            <a:avLst/>
          </a:prstGeom>
        </p:spPr>
      </p:pic>
      <p:pic>
        <p:nvPicPr>
          <p:cNvPr id="14" name="Picture 13">
            <a:extLst>
              <a:ext uri="{FF2B5EF4-FFF2-40B4-BE49-F238E27FC236}">
                <a16:creationId xmlns:a16="http://schemas.microsoft.com/office/drawing/2014/main" id="{522F7297-E77F-B242-BB6A-187D8E3BA16A}"/>
              </a:ext>
            </a:extLst>
          </p:cNvPr>
          <p:cNvPicPr>
            <a:picLocks noChangeAspect="1"/>
          </p:cNvPicPr>
          <p:nvPr/>
        </p:nvPicPr>
        <p:blipFill>
          <a:blip r:embed="rId7"/>
          <a:stretch>
            <a:fillRect/>
          </a:stretch>
        </p:blipFill>
        <p:spPr>
          <a:xfrm>
            <a:off x="9299076" y="1670650"/>
            <a:ext cx="958195" cy="858760"/>
          </a:xfrm>
          <a:prstGeom prst="rect">
            <a:avLst/>
          </a:prstGeom>
        </p:spPr>
      </p:pic>
      <p:sp>
        <p:nvSpPr>
          <p:cNvPr id="15" name="Rectangle 14">
            <a:extLst>
              <a:ext uri="{FF2B5EF4-FFF2-40B4-BE49-F238E27FC236}">
                <a16:creationId xmlns:a16="http://schemas.microsoft.com/office/drawing/2014/main" id="{6C084DB6-00F7-BB4C-A307-7AA26392A254}"/>
              </a:ext>
            </a:extLst>
          </p:cNvPr>
          <p:cNvSpPr/>
          <p:nvPr/>
        </p:nvSpPr>
        <p:spPr>
          <a:xfrm>
            <a:off x="4795915" y="5420736"/>
            <a:ext cx="2454442" cy="748923"/>
          </a:xfrm>
          <a:prstGeom prst="rect">
            <a:avLst/>
          </a:prstGeom>
        </p:spPr>
        <p:txBody>
          <a:bodyPr wrap="square">
            <a:spAutoFit/>
          </a:bodyPr>
          <a:lstStyle/>
          <a:p>
            <a:pPr lvl="0" algn="ctr" defTabSz="685800">
              <a:spcBef>
                <a:spcPts val="750"/>
              </a:spcBef>
            </a:pPr>
            <a:r>
              <a:rPr lang="en-GB" dirty="0">
                <a:solidFill>
                  <a:prstClr val="black"/>
                </a:solidFill>
                <a:latin typeface="Montserrat"/>
              </a:rPr>
              <a:t>Higher quality</a:t>
            </a:r>
          </a:p>
          <a:p>
            <a:pPr lvl="0" algn="ctr" defTabSz="685800">
              <a:spcBef>
                <a:spcPts val="750"/>
              </a:spcBef>
            </a:pPr>
            <a:r>
              <a:rPr lang="en-GB" dirty="0">
                <a:solidFill>
                  <a:prstClr val="black"/>
                </a:solidFill>
                <a:latin typeface="Montserrat"/>
              </a:rPr>
              <a:t> published research</a:t>
            </a:r>
          </a:p>
        </p:txBody>
      </p:sp>
      <p:pic>
        <p:nvPicPr>
          <p:cNvPr id="16" name="Picture 15">
            <a:extLst>
              <a:ext uri="{FF2B5EF4-FFF2-40B4-BE49-F238E27FC236}">
                <a16:creationId xmlns:a16="http://schemas.microsoft.com/office/drawing/2014/main" id="{41B7962C-B949-0D4B-8906-040D611E7EF3}"/>
              </a:ext>
            </a:extLst>
          </p:cNvPr>
          <p:cNvPicPr>
            <a:picLocks noChangeAspect="1"/>
          </p:cNvPicPr>
          <p:nvPr/>
        </p:nvPicPr>
        <p:blipFill>
          <a:blip r:embed="rId8"/>
          <a:stretch>
            <a:fillRect/>
          </a:stretch>
        </p:blipFill>
        <p:spPr>
          <a:xfrm>
            <a:off x="5526126" y="4429913"/>
            <a:ext cx="1139748" cy="768275"/>
          </a:xfrm>
          <a:prstGeom prst="rect">
            <a:avLst/>
          </a:prstGeom>
        </p:spPr>
      </p:pic>
    </p:spTree>
    <p:extLst>
      <p:ext uri="{BB962C8B-B14F-4D97-AF65-F5344CB8AC3E}">
        <p14:creationId xmlns:p14="http://schemas.microsoft.com/office/powerpoint/2010/main" val="228875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B39FFA-DC59-C740-B5EF-31B7E8070FA0}"/>
              </a:ext>
            </a:extLst>
          </p:cNvPr>
          <p:cNvSpPr>
            <a:spLocks noGrp="1"/>
          </p:cNvSpPr>
          <p:nvPr>
            <p:ph sz="half" idx="1"/>
          </p:nvPr>
        </p:nvSpPr>
        <p:spPr>
          <a:xfrm>
            <a:off x="4364559" y="552449"/>
            <a:ext cx="7276698" cy="6009715"/>
          </a:xfrm>
        </p:spPr>
        <p:txBody>
          <a:bodyPr/>
          <a:lstStyle/>
          <a:p>
            <a:r>
              <a:rPr lang="en-US" dirty="0"/>
              <a:t>Revolutionary XML workflow feature</a:t>
            </a:r>
          </a:p>
          <a:p>
            <a:pPr marL="0" indent="0">
              <a:buNone/>
            </a:pPr>
            <a:endParaRPr lang="en-US" sz="1000" dirty="0"/>
          </a:p>
          <a:p>
            <a:r>
              <a:rPr lang="en-US" dirty="0"/>
              <a:t>Works within Aries’ Editorial Manager</a:t>
            </a:r>
            <a:r>
              <a:rPr lang="en-US" baseline="30000" dirty="0"/>
              <a:t>®</a:t>
            </a:r>
            <a:r>
              <a:rPr lang="en-US" dirty="0"/>
              <a:t> and </a:t>
            </a:r>
            <a:r>
              <a:rPr lang="en-US" dirty="0" err="1"/>
              <a:t>ProduXion</a:t>
            </a:r>
            <a:r>
              <a:rPr lang="en-US" dirty="0"/>
              <a:t> Manager</a:t>
            </a:r>
            <a:r>
              <a:rPr lang="en-US" baseline="30000" dirty="0"/>
              <a:t>®</a:t>
            </a:r>
          </a:p>
          <a:p>
            <a:pPr marL="0" indent="0">
              <a:buNone/>
            </a:pPr>
            <a:endParaRPr lang="en-US" sz="1000" baseline="30000" dirty="0"/>
          </a:p>
          <a:p>
            <a:r>
              <a:rPr lang="en-US" dirty="0"/>
              <a:t>Includes a suite of tools to streamline workflow</a:t>
            </a:r>
          </a:p>
          <a:p>
            <a:pPr marL="0" indent="0">
              <a:buNone/>
            </a:pPr>
            <a:endParaRPr lang="en-US" sz="1000" dirty="0"/>
          </a:p>
          <a:p>
            <a:r>
              <a:rPr lang="en-US" dirty="0"/>
              <a:t>Encompasses Aries’ strategic goal to move XML earlier in the publishing workflow and continue throughout</a:t>
            </a:r>
          </a:p>
          <a:p>
            <a:pPr marL="0" indent="0">
              <a:buNone/>
            </a:pPr>
            <a:endParaRPr lang="en-US" sz="1000" dirty="0"/>
          </a:p>
          <a:p>
            <a:r>
              <a:rPr lang="en-US" dirty="0"/>
              <a:t>Multi-year, multi-phase development</a:t>
            </a:r>
          </a:p>
        </p:txBody>
      </p:sp>
      <p:sp>
        <p:nvSpPr>
          <p:cNvPr id="3" name="Text Placeholder 2">
            <a:extLst>
              <a:ext uri="{FF2B5EF4-FFF2-40B4-BE49-F238E27FC236}">
                <a16:creationId xmlns:a16="http://schemas.microsoft.com/office/drawing/2014/main" id="{03E4600D-CF94-B346-9783-861FC6EBBA03}"/>
              </a:ext>
            </a:extLst>
          </p:cNvPr>
          <p:cNvSpPr>
            <a:spLocks noGrp="1"/>
          </p:cNvSpPr>
          <p:nvPr>
            <p:ph type="body" sz="quarter" idx="10"/>
          </p:nvPr>
        </p:nvSpPr>
        <p:spPr/>
        <p:txBody>
          <a:bodyPr/>
          <a:lstStyle/>
          <a:p>
            <a:r>
              <a:rPr lang="en-US" dirty="0"/>
              <a:t>What is it?</a:t>
            </a:r>
          </a:p>
        </p:txBody>
      </p:sp>
      <p:sp>
        <p:nvSpPr>
          <p:cNvPr id="4" name="Text Placeholder 3">
            <a:extLst>
              <a:ext uri="{FF2B5EF4-FFF2-40B4-BE49-F238E27FC236}">
                <a16:creationId xmlns:a16="http://schemas.microsoft.com/office/drawing/2014/main" id="{0274A8BF-BDE4-3145-9566-1E05D3C3B544}"/>
              </a:ext>
            </a:extLst>
          </p:cNvPr>
          <p:cNvSpPr>
            <a:spLocks noGrp="1"/>
          </p:cNvSpPr>
          <p:nvPr>
            <p:ph type="body" sz="quarter" idx="11"/>
          </p:nvPr>
        </p:nvSpPr>
        <p:spPr>
          <a:xfrm>
            <a:off x="232341" y="2095500"/>
            <a:ext cx="3514908" cy="1333500"/>
          </a:xfrm>
        </p:spPr>
        <p:txBody>
          <a:bodyPr/>
          <a:lstStyle/>
          <a:p>
            <a:r>
              <a:rPr lang="en-US" dirty="0" err="1"/>
              <a:t>LiXuid</a:t>
            </a:r>
            <a:r>
              <a:rPr lang="en-US" dirty="0"/>
              <a:t> Manuscript™</a:t>
            </a:r>
          </a:p>
        </p:txBody>
      </p:sp>
    </p:spTree>
    <p:extLst>
      <p:ext uri="{BB962C8B-B14F-4D97-AF65-F5344CB8AC3E}">
        <p14:creationId xmlns:p14="http://schemas.microsoft.com/office/powerpoint/2010/main" val="4090837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FD5306F0-8273-5246-8960-C7AAB1C1EB79}"/>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Vision</a:t>
            </a:r>
          </a:p>
        </p:txBody>
      </p:sp>
      <p:sp>
        <p:nvSpPr>
          <p:cNvPr id="5" name="TextBox 4">
            <a:extLst>
              <a:ext uri="{FF2B5EF4-FFF2-40B4-BE49-F238E27FC236}">
                <a16:creationId xmlns:a16="http://schemas.microsoft.com/office/drawing/2014/main" id="{646B7D5C-C1B7-1644-B8DD-8134F69A2AE2}"/>
              </a:ext>
            </a:extLst>
          </p:cNvPr>
          <p:cNvSpPr txBox="1"/>
          <p:nvPr/>
        </p:nvSpPr>
        <p:spPr>
          <a:xfrm>
            <a:off x="4538782" y="5725378"/>
            <a:ext cx="3384260" cy="369332"/>
          </a:xfrm>
          <a:prstGeom prst="rect">
            <a:avLst/>
          </a:prstGeom>
          <a:noFill/>
        </p:spPr>
        <p:txBody>
          <a:bodyPr wrap="none" rtlCol="0">
            <a:spAutoFit/>
          </a:bodyPr>
          <a:lstStyle/>
          <a:p>
            <a:r>
              <a:rPr lang="en-US"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End-to-End XML solution</a:t>
            </a:r>
          </a:p>
        </p:txBody>
      </p:sp>
      <p:sp>
        <p:nvSpPr>
          <p:cNvPr id="6" name="TextBox 5">
            <a:extLst>
              <a:ext uri="{FF2B5EF4-FFF2-40B4-BE49-F238E27FC236}">
                <a16:creationId xmlns:a16="http://schemas.microsoft.com/office/drawing/2014/main" id="{9CE26597-4833-C14E-A931-8879993FE46D}"/>
              </a:ext>
            </a:extLst>
          </p:cNvPr>
          <p:cNvSpPr txBox="1"/>
          <p:nvPr/>
        </p:nvSpPr>
        <p:spPr>
          <a:xfrm>
            <a:off x="2899217" y="1402862"/>
            <a:ext cx="6855082"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Leverage XML to streamline the entire publishing process</a:t>
            </a:r>
          </a:p>
        </p:txBody>
      </p:sp>
      <p:pic>
        <p:nvPicPr>
          <p:cNvPr id="3" name="Picture 2">
            <a:extLst>
              <a:ext uri="{FF2B5EF4-FFF2-40B4-BE49-F238E27FC236}">
                <a16:creationId xmlns:a16="http://schemas.microsoft.com/office/drawing/2014/main" id="{2572775A-2228-7A41-B554-035C8D04DE35}"/>
              </a:ext>
            </a:extLst>
          </p:cNvPr>
          <p:cNvPicPr>
            <a:picLocks noChangeAspect="1"/>
          </p:cNvPicPr>
          <p:nvPr/>
        </p:nvPicPr>
        <p:blipFill>
          <a:blip r:embed="rId3"/>
          <a:stretch>
            <a:fillRect/>
          </a:stretch>
        </p:blipFill>
        <p:spPr>
          <a:xfrm>
            <a:off x="351390" y="2105856"/>
            <a:ext cx="11840610" cy="4017729"/>
          </a:xfrm>
          <a:prstGeom prst="rect">
            <a:avLst/>
          </a:prstGeom>
        </p:spPr>
      </p:pic>
    </p:spTree>
    <p:extLst>
      <p:ext uri="{BB962C8B-B14F-4D97-AF65-F5344CB8AC3E}">
        <p14:creationId xmlns:p14="http://schemas.microsoft.com/office/powerpoint/2010/main" val="4223374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3C857-DA21-904F-8D80-D3A74032FA5F}"/>
              </a:ext>
            </a:extLst>
          </p:cNvPr>
          <p:cNvSpPr>
            <a:spLocks noGrp="1"/>
          </p:cNvSpPr>
          <p:nvPr>
            <p:ph type="title"/>
          </p:nvPr>
        </p:nvSpPr>
        <p:spPr>
          <a:xfrm>
            <a:off x="5907024" y="2814917"/>
            <a:ext cx="4553712" cy="1434353"/>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6C1454BA-E06F-1A4F-9E83-8CADC31C8362}"/>
              </a:ext>
            </a:extLst>
          </p:cNvPr>
          <p:cNvSpPr>
            <a:spLocks noGrp="1"/>
          </p:cNvSpPr>
          <p:nvPr>
            <p:ph sz="quarter" idx="10"/>
          </p:nvPr>
        </p:nvSpPr>
        <p:spPr>
          <a:xfrm>
            <a:off x="5907088" y="4572000"/>
            <a:ext cx="4552950" cy="785446"/>
          </a:xfrm>
        </p:spPr>
        <p:txBody>
          <a:bodyPr/>
          <a:lstStyle/>
          <a:p>
            <a:r>
              <a:rPr lang="en-US" dirty="0"/>
              <a:t>Overview and Status</a:t>
            </a:r>
          </a:p>
        </p:txBody>
      </p:sp>
    </p:spTree>
    <p:extLst>
      <p:ext uri="{BB962C8B-B14F-4D97-AF65-F5344CB8AC3E}">
        <p14:creationId xmlns:p14="http://schemas.microsoft.com/office/powerpoint/2010/main" val="2664493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4B48D8-F9A5-BE4D-A5C7-F5979A6BF79D}"/>
              </a:ext>
            </a:extLst>
          </p:cNvPr>
          <p:cNvSpPr>
            <a:spLocks noGrp="1"/>
          </p:cNvSpPr>
          <p:nvPr>
            <p:ph type="title"/>
          </p:nvPr>
        </p:nvSpPr>
        <p:spPr>
          <a:xfrm>
            <a:off x="973112" y="-87086"/>
            <a:ext cx="10724902" cy="1325563"/>
          </a:xfrm>
        </p:spPr>
        <p:txBody>
          <a:bodyPr>
            <a:normAutofit/>
          </a:bodyPr>
          <a:lstStyle/>
          <a:p>
            <a:r>
              <a:rPr lang="en-US" dirty="0" err="1"/>
              <a:t>LiXuid</a:t>
            </a:r>
            <a:r>
              <a:rPr lang="en-US" dirty="0"/>
              <a:t> Development Timeline</a:t>
            </a:r>
          </a:p>
        </p:txBody>
      </p:sp>
      <p:sp>
        <p:nvSpPr>
          <p:cNvPr id="5" name="TextBox 4">
            <a:extLst>
              <a:ext uri="{FF2B5EF4-FFF2-40B4-BE49-F238E27FC236}">
                <a16:creationId xmlns:a16="http://schemas.microsoft.com/office/drawing/2014/main" id="{73C29001-A6B3-E546-998B-37DA09CB5E3A}"/>
              </a:ext>
            </a:extLst>
          </p:cNvPr>
          <p:cNvSpPr txBox="1"/>
          <p:nvPr/>
        </p:nvSpPr>
        <p:spPr>
          <a:xfrm>
            <a:off x="3984171" y="1409044"/>
            <a:ext cx="422365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multi-phase, multi-year initiative</a:t>
            </a:r>
          </a:p>
        </p:txBody>
      </p:sp>
      <p:pic>
        <p:nvPicPr>
          <p:cNvPr id="7" name="Picture 6">
            <a:extLst>
              <a:ext uri="{FF2B5EF4-FFF2-40B4-BE49-F238E27FC236}">
                <a16:creationId xmlns:a16="http://schemas.microsoft.com/office/drawing/2014/main" id="{C2C2D507-F0E0-3E41-8C12-73E7D6FDCFBB}"/>
              </a:ext>
            </a:extLst>
          </p:cNvPr>
          <p:cNvPicPr>
            <a:picLocks noChangeAspect="1"/>
          </p:cNvPicPr>
          <p:nvPr/>
        </p:nvPicPr>
        <p:blipFill>
          <a:blip r:embed="rId3"/>
          <a:stretch>
            <a:fillRect/>
          </a:stretch>
        </p:blipFill>
        <p:spPr>
          <a:xfrm>
            <a:off x="2571750" y="5993949"/>
            <a:ext cx="7048500" cy="277773"/>
          </a:xfrm>
          <a:prstGeom prst="rect">
            <a:avLst/>
          </a:prstGeom>
        </p:spPr>
      </p:pic>
      <p:pic>
        <p:nvPicPr>
          <p:cNvPr id="9" name="Picture 8">
            <a:extLst>
              <a:ext uri="{FF2B5EF4-FFF2-40B4-BE49-F238E27FC236}">
                <a16:creationId xmlns:a16="http://schemas.microsoft.com/office/drawing/2014/main" id="{E752FEF7-2D80-E447-B6B4-02FA9CCF09E3}"/>
              </a:ext>
            </a:extLst>
          </p:cNvPr>
          <p:cNvPicPr>
            <a:picLocks noChangeAspect="1"/>
          </p:cNvPicPr>
          <p:nvPr/>
        </p:nvPicPr>
        <p:blipFill>
          <a:blip r:embed="rId4"/>
          <a:stretch>
            <a:fillRect/>
          </a:stretch>
        </p:blipFill>
        <p:spPr>
          <a:xfrm>
            <a:off x="651163" y="2009101"/>
            <a:ext cx="10889673" cy="3680482"/>
          </a:xfrm>
          <a:prstGeom prst="rect">
            <a:avLst/>
          </a:prstGeom>
        </p:spPr>
      </p:pic>
    </p:spTree>
    <p:extLst>
      <p:ext uri="{BB962C8B-B14F-4D97-AF65-F5344CB8AC3E}">
        <p14:creationId xmlns:p14="http://schemas.microsoft.com/office/powerpoint/2010/main" val="3318381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F693A8-2395-AA4A-9C0D-DFF8B7FA7D2E}"/>
              </a:ext>
            </a:extLst>
          </p:cNvPr>
          <p:cNvPicPr>
            <a:picLocks noChangeAspect="1"/>
          </p:cNvPicPr>
          <p:nvPr/>
        </p:nvPicPr>
        <p:blipFill>
          <a:blip r:embed="rId3"/>
          <a:stretch>
            <a:fillRect/>
          </a:stretch>
        </p:blipFill>
        <p:spPr>
          <a:xfrm>
            <a:off x="644578" y="2026907"/>
            <a:ext cx="10889677" cy="3680483"/>
          </a:xfrm>
          <a:prstGeom prst="rect">
            <a:avLst/>
          </a:prstGeom>
        </p:spPr>
      </p:pic>
      <p:sp>
        <p:nvSpPr>
          <p:cNvPr id="4" name="Title 2">
            <a:extLst>
              <a:ext uri="{FF2B5EF4-FFF2-40B4-BE49-F238E27FC236}">
                <a16:creationId xmlns:a16="http://schemas.microsoft.com/office/drawing/2014/main" id="{CA4B48D8-F9A5-BE4D-A5C7-F5979A6BF79D}"/>
              </a:ext>
            </a:extLst>
          </p:cNvPr>
          <p:cNvSpPr>
            <a:spLocks noGrp="1"/>
          </p:cNvSpPr>
          <p:nvPr>
            <p:ph type="title"/>
          </p:nvPr>
        </p:nvSpPr>
        <p:spPr>
          <a:xfrm>
            <a:off x="973112" y="-87086"/>
            <a:ext cx="10724902" cy="1325563"/>
          </a:xfrm>
        </p:spPr>
        <p:txBody>
          <a:bodyPr>
            <a:normAutofit/>
          </a:bodyPr>
          <a:lstStyle/>
          <a:p>
            <a:r>
              <a:rPr lang="en-US" dirty="0" err="1"/>
              <a:t>LiXuid</a:t>
            </a:r>
            <a:r>
              <a:rPr lang="en-US" dirty="0"/>
              <a:t> Development Timeline</a:t>
            </a:r>
          </a:p>
        </p:txBody>
      </p:sp>
      <p:sp>
        <p:nvSpPr>
          <p:cNvPr id="5" name="TextBox 4">
            <a:extLst>
              <a:ext uri="{FF2B5EF4-FFF2-40B4-BE49-F238E27FC236}">
                <a16:creationId xmlns:a16="http://schemas.microsoft.com/office/drawing/2014/main" id="{73C29001-A6B3-E546-998B-37DA09CB5E3A}"/>
              </a:ext>
            </a:extLst>
          </p:cNvPr>
          <p:cNvSpPr txBox="1"/>
          <p:nvPr/>
        </p:nvSpPr>
        <p:spPr>
          <a:xfrm>
            <a:off x="3984171" y="1377771"/>
            <a:ext cx="4223657" cy="369332"/>
          </a:xfrm>
          <a:prstGeom prst="rect">
            <a:avLst/>
          </a:prstGeom>
          <a:noFill/>
        </p:spPr>
        <p:txBody>
          <a:bodyPr wrap="non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 multi-phase, multi-year initiative</a:t>
            </a:r>
          </a:p>
        </p:txBody>
      </p:sp>
      <p:pic>
        <p:nvPicPr>
          <p:cNvPr id="7" name="Picture 6">
            <a:extLst>
              <a:ext uri="{FF2B5EF4-FFF2-40B4-BE49-F238E27FC236}">
                <a16:creationId xmlns:a16="http://schemas.microsoft.com/office/drawing/2014/main" id="{C2C2D507-F0E0-3E41-8C12-73E7D6FDCFBB}"/>
              </a:ext>
            </a:extLst>
          </p:cNvPr>
          <p:cNvPicPr>
            <a:picLocks noChangeAspect="1"/>
          </p:cNvPicPr>
          <p:nvPr/>
        </p:nvPicPr>
        <p:blipFill>
          <a:blip r:embed="rId4"/>
          <a:stretch>
            <a:fillRect/>
          </a:stretch>
        </p:blipFill>
        <p:spPr>
          <a:xfrm>
            <a:off x="2571750" y="5948694"/>
            <a:ext cx="7048500" cy="277773"/>
          </a:xfrm>
          <a:prstGeom prst="rect">
            <a:avLst/>
          </a:prstGeom>
        </p:spPr>
      </p:pic>
    </p:spTree>
    <p:extLst>
      <p:ext uri="{BB962C8B-B14F-4D97-AF65-F5344CB8AC3E}">
        <p14:creationId xmlns:p14="http://schemas.microsoft.com/office/powerpoint/2010/main" val="4085112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86301F-1054-8948-8204-CABECFCA92CF}"/>
              </a:ext>
            </a:extLst>
          </p:cNvPr>
          <p:cNvPicPr>
            <a:picLocks noChangeAspect="1"/>
          </p:cNvPicPr>
          <p:nvPr/>
        </p:nvPicPr>
        <p:blipFill>
          <a:blip r:embed="rId3"/>
          <a:stretch>
            <a:fillRect/>
          </a:stretch>
        </p:blipFill>
        <p:spPr>
          <a:xfrm>
            <a:off x="392472" y="1855279"/>
            <a:ext cx="11720948" cy="4063731"/>
          </a:xfrm>
          <a:prstGeom prst="rect">
            <a:avLst/>
          </a:prstGeom>
        </p:spPr>
      </p:pic>
      <p:sp>
        <p:nvSpPr>
          <p:cNvPr id="4" name="Title 2">
            <a:extLst>
              <a:ext uri="{FF2B5EF4-FFF2-40B4-BE49-F238E27FC236}">
                <a16:creationId xmlns:a16="http://schemas.microsoft.com/office/drawing/2014/main" id="{A08603B4-E04B-CA4C-916C-8F4BD79C1B00}"/>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Journey</a:t>
            </a:r>
          </a:p>
        </p:txBody>
      </p:sp>
    </p:spTree>
    <p:extLst>
      <p:ext uri="{BB962C8B-B14F-4D97-AF65-F5344CB8AC3E}">
        <p14:creationId xmlns:p14="http://schemas.microsoft.com/office/powerpoint/2010/main" val="3203586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9BD2F-3BE6-EF46-A584-735CE7F3F502}"/>
              </a:ext>
            </a:extLst>
          </p:cNvPr>
          <p:cNvPicPr>
            <a:picLocks noChangeAspect="1"/>
          </p:cNvPicPr>
          <p:nvPr/>
        </p:nvPicPr>
        <p:blipFill>
          <a:blip r:embed="rId3"/>
          <a:stretch>
            <a:fillRect/>
          </a:stretch>
        </p:blipFill>
        <p:spPr>
          <a:xfrm>
            <a:off x="401778" y="1848780"/>
            <a:ext cx="11720947" cy="4063730"/>
          </a:xfrm>
          <a:prstGeom prst="rect">
            <a:avLst/>
          </a:prstGeom>
        </p:spPr>
      </p:pic>
      <p:sp>
        <p:nvSpPr>
          <p:cNvPr id="4" name="Title 2">
            <a:extLst>
              <a:ext uri="{FF2B5EF4-FFF2-40B4-BE49-F238E27FC236}">
                <a16:creationId xmlns:a16="http://schemas.microsoft.com/office/drawing/2014/main" id="{A08603B4-E04B-CA4C-916C-8F4BD79C1B00}"/>
              </a:ext>
            </a:extLst>
          </p:cNvPr>
          <p:cNvSpPr>
            <a:spLocks noGrp="1"/>
          </p:cNvSpPr>
          <p:nvPr>
            <p:ph type="title"/>
          </p:nvPr>
        </p:nvSpPr>
        <p:spPr>
          <a:xfrm>
            <a:off x="973112" y="-87086"/>
            <a:ext cx="10515600" cy="1325563"/>
          </a:xfrm>
        </p:spPr>
        <p:txBody>
          <a:bodyPr>
            <a:normAutofit/>
          </a:bodyPr>
          <a:lstStyle/>
          <a:p>
            <a:r>
              <a:rPr lang="en-US" dirty="0"/>
              <a:t>The </a:t>
            </a:r>
            <a:r>
              <a:rPr lang="en-US" dirty="0" err="1"/>
              <a:t>LiXuid</a:t>
            </a:r>
            <a:r>
              <a:rPr lang="en-US" dirty="0"/>
              <a:t> Manuscript Journey</a:t>
            </a:r>
          </a:p>
        </p:txBody>
      </p:sp>
    </p:spTree>
    <p:extLst>
      <p:ext uri="{BB962C8B-B14F-4D97-AF65-F5344CB8AC3E}">
        <p14:creationId xmlns:p14="http://schemas.microsoft.com/office/powerpoint/2010/main" val="2392004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8613A1-EC32-C44F-A5F4-973A43017CF4}"/>
              </a:ext>
            </a:extLst>
          </p:cNvPr>
          <p:cNvSpPr>
            <a:spLocks noGrp="1"/>
          </p:cNvSpPr>
          <p:nvPr>
            <p:ph type="title"/>
          </p:nvPr>
        </p:nvSpPr>
        <p:spPr/>
        <p:txBody>
          <a:bodyPr/>
          <a:lstStyle/>
          <a:p>
            <a:r>
              <a:rPr lang="en-US" dirty="0"/>
              <a:t>Our Solutions</a:t>
            </a:r>
          </a:p>
        </p:txBody>
      </p:sp>
      <p:pic>
        <p:nvPicPr>
          <p:cNvPr id="4" name="Picture 3">
            <a:extLst>
              <a:ext uri="{FF2B5EF4-FFF2-40B4-BE49-F238E27FC236}">
                <a16:creationId xmlns:a16="http://schemas.microsoft.com/office/drawing/2014/main" id="{6C9A2CDC-1EF6-9941-9F7E-2150EAC9F2B1}"/>
              </a:ext>
            </a:extLst>
          </p:cNvPr>
          <p:cNvPicPr>
            <a:picLocks noChangeAspect="1"/>
          </p:cNvPicPr>
          <p:nvPr/>
        </p:nvPicPr>
        <p:blipFill>
          <a:blip r:embed="rId2"/>
          <a:stretch>
            <a:fillRect/>
          </a:stretch>
        </p:blipFill>
        <p:spPr>
          <a:xfrm>
            <a:off x="228600" y="1574162"/>
            <a:ext cx="15170940" cy="4394838"/>
          </a:xfrm>
          <a:prstGeom prst="rect">
            <a:avLst/>
          </a:prstGeom>
        </p:spPr>
      </p:pic>
    </p:spTree>
    <p:extLst>
      <p:ext uri="{BB962C8B-B14F-4D97-AF65-F5344CB8AC3E}">
        <p14:creationId xmlns:p14="http://schemas.microsoft.com/office/powerpoint/2010/main" val="32394299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BF77-0BE2-7741-B684-722AE324AC5C}"/>
              </a:ext>
            </a:extLst>
          </p:cNvPr>
          <p:cNvSpPr>
            <a:spLocks noGrp="1"/>
          </p:cNvSpPr>
          <p:nvPr>
            <p:ph type="title"/>
          </p:nvPr>
        </p:nvSpPr>
        <p:spPr>
          <a:xfrm>
            <a:off x="5907024" y="2571750"/>
            <a:ext cx="4553712" cy="1268730"/>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87E9F995-FB82-EB43-A486-B6F405D05685}"/>
              </a:ext>
            </a:extLst>
          </p:cNvPr>
          <p:cNvSpPr>
            <a:spLocks noGrp="1"/>
          </p:cNvSpPr>
          <p:nvPr>
            <p:ph sz="quarter" idx="10"/>
          </p:nvPr>
        </p:nvSpPr>
        <p:spPr/>
        <p:txBody>
          <a:bodyPr/>
          <a:lstStyle/>
          <a:p>
            <a:r>
              <a:rPr lang="en-US" dirty="0"/>
              <a:t>Features Available Now!</a:t>
            </a:r>
          </a:p>
        </p:txBody>
      </p:sp>
    </p:spTree>
    <p:extLst>
      <p:ext uri="{BB962C8B-B14F-4D97-AF65-F5344CB8AC3E}">
        <p14:creationId xmlns:p14="http://schemas.microsoft.com/office/powerpoint/2010/main" val="3602912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46B4339-4DC6-E348-B806-4965A02882B1}"/>
              </a:ext>
            </a:extLst>
          </p:cNvPr>
          <p:cNvSpPr>
            <a:spLocks noGrp="1"/>
          </p:cNvSpPr>
          <p:nvPr>
            <p:ph type="body" sz="quarter" idx="10"/>
          </p:nvPr>
        </p:nvSpPr>
        <p:spPr>
          <a:xfrm>
            <a:off x="339917" y="4305110"/>
            <a:ext cx="2998403" cy="1075400"/>
          </a:xfrm>
        </p:spPr>
        <p:txBody>
          <a:bodyPr/>
          <a:lstStyle/>
          <a:p>
            <a:r>
              <a:rPr lang="en-US" dirty="0"/>
              <a:t>Streamlining the Submission Process</a:t>
            </a:r>
          </a:p>
        </p:txBody>
      </p:sp>
      <p:sp>
        <p:nvSpPr>
          <p:cNvPr id="6" name="Text Placeholder 3">
            <a:extLst>
              <a:ext uri="{FF2B5EF4-FFF2-40B4-BE49-F238E27FC236}">
                <a16:creationId xmlns:a16="http://schemas.microsoft.com/office/drawing/2014/main" id="{B9B6BE45-2868-F141-824D-2E9419EB7705}"/>
              </a:ext>
            </a:extLst>
          </p:cNvPr>
          <p:cNvSpPr>
            <a:spLocks noGrp="1"/>
          </p:cNvSpPr>
          <p:nvPr>
            <p:ph type="body" sz="quarter" idx="11"/>
          </p:nvPr>
        </p:nvSpPr>
        <p:spPr>
          <a:xfrm>
            <a:off x="339916" y="1949155"/>
            <a:ext cx="2998403" cy="1075400"/>
          </a:xfrm>
        </p:spPr>
        <p:txBody>
          <a:bodyPr/>
          <a:lstStyle/>
          <a:p>
            <a:r>
              <a:rPr lang="en-US" dirty="0" err="1"/>
              <a:t>Xtract</a:t>
            </a:r>
            <a:endParaRPr lang="en-US" dirty="0"/>
          </a:p>
        </p:txBody>
      </p:sp>
      <p:sp>
        <p:nvSpPr>
          <p:cNvPr id="7" name="TextBox 6">
            <a:extLst>
              <a:ext uri="{FF2B5EF4-FFF2-40B4-BE49-F238E27FC236}">
                <a16:creationId xmlns:a16="http://schemas.microsoft.com/office/drawing/2014/main" id="{9A8CD10A-9C1A-FE46-8FF6-CE9CF564F54A}"/>
              </a:ext>
            </a:extLst>
          </p:cNvPr>
          <p:cNvSpPr txBox="1"/>
          <p:nvPr/>
        </p:nvSpPr>
        <p:spPr>
          <a:xfrm>
            <a:off x="4400135" y="465540"/>
            <a:ext cx="7542524" cy="430887"/>
          </a:xfrm>
          <a:prstGeom prst="rect">
            <a:avLst/>
          </a:prstGeom>
          <a:noFill/>
        </p:spPr>
        <p:txBody>
          <a:bodyPr wrap="square" rtlCol="0">
            <a:spAutoFit/>
          </a:bodyPr>
          <a:lstStyle/>
          <a:p>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Simplified Manuscript Submission:</a:t>
            </a:r>
          </a:p>
        </p:txBody>
      </p:sp>
      <p:pic>
        <p:nvPicPr>
          <p:cNvPr id="8" name="Picture 7">
            <a:extLst>
              <a:ext uri="{FF2B5EF4-FFF2-40B4-BE49-F238E27FC236}">
                <a16:creationId xmlns:a16="http://schemas.microsoft.com/office/drawing/2014/main" id="{8A09C5A7-4758-DB4E-941E-1FA22330FEFE}"/>
              </a:ext>
            </a:extLst>
          </p:cNvPr>
          <p:cNvPicPr>
            <a:picLocks noChangeAspect="1"/>
          </p:cNvPicPr>
          <p:nvPr/>
        </p:nvPicPr>
        <p:blipFill>
          <a:blip r:embed="rId2"/>
          <a:stretch>
            <a:fillRect/>
          </a:stretch>
        </p:blipFill>
        <p:spPr>
          <a:xfrm>
            <a:off x="4364559" y="1274408"/>
            <a:ext cx="382160" cy="382160"/>
          </a:xfrm>
          <a:prstGeom prst="rect">
            <a:avLst/>
          </a:prstGeom>
        </p:spPr>
      </p:pic>
      <p:pic>
        <p:nvPicPr>
          <p:cNvPr id="9" name="Picture 8">
            <a:extLst>
              <a:ext uri="{FF2B5EF4-FFF2-40B4-BE49-F238E27FC236}">
                <a16:creationId xmlns:a16="http://schemas.microsoft.com/office/drawing/2014/main" id="{A143E59E-4198-E24A-93E5-00219EB25F3E}"/>
              </a:ext>
            </a:extLst>
          </p:cNvPr>
          <p:cNvPicPr>
            <a:picLocks noChangeAspect="1"/>
          </p:cNvPicPr>
          <p:nvPr/>
        </p:nvPicPr>
        <p:blipFill>
          <a:blip r:embed="rId2"/>
          <a:stretch>
            <a:fillRect/>
          </a:stretch>
        </p:blipFill>
        <p:spPr>
          <a:xfrm>
            <a:off x="4364559" y="2034549"/>
            <a:ext cx="382160" cy="382160"/>
          </a:xfrm>
          <a:prstGeom prst="rect">
            <a:avLst/>
          </a:prstGeom>
        </p:spPr>
      </p:pic>
      <p:pic>
        <p:nvPicPr>
          <p:cNvPr id="10" name="Picture 9">
            <a:extLst>
              <a:ext uri="{FF2B5EF4-FFF2-40B4-BE49-F238E27FC236}">
                <a16:creationId xmlns:a16="http://schemas.microsoft.com/office/drawing/2014/main" id="{957A40F5-665F-C74B-BBF3-822B0D1F0C32}"/>
              </a:ext>
            </a:extLst>
          </p:cNvPr>
          <p:cNvPicPr>
            <a:picLocks noChangeAspect="1"/>
          </p:cNvPicPr>
          <p:nvPr/>
        </p:nvPicPr>
        <p:blipFill>
          <a:blip r:embed="rId2"/>
          <a:stretch>
            <a:fillRect/>
          </a:stretch>
        </p:blipFill>
        <p:spPr>
          <a:xfrm>
            <a:off x="4364559" y="2794690"/>
            <a:ext cx="382160" cy="382160"/>
          </a:xfrm>
          <a:prstGeom prst="rect">
            <a:avLst/>
          </a:prstGeom>
        </p:spPr>
      </p:pic>
      <p:sp>
        <p:nvSpPr>
          <p:cNvPr id="11" name="TextBox 10">
            <a:extLst>
              <a:ext uri="{FF2B5EF4-FFF2-40B4-BE49-F238E27FC236}">
                <a16:creationId xmlns:a16="http://schemas.microsoft.com/office/drawing/2014/main" id="{4D21B622-A961-1745-A973-B025DF99E795}"/>
              </a:ext>
            </a:extLst>
          </p:cNvPr>
          <p:cNvSpPr txBox="1"/>
          <p:nvPr/>
        </p:nvSpPr>
        <p:spPr>
          <a:xfrm>
            <a:off x="4826858" y="1274408"/>
            <a:ext cx="5195461"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extracts key manuscript metadata</a:t>
            </a:r>
          </a:p>
        </p:txBody>
      </p:sp>
      <p:sp>
        <p:nvSpPr>
          <p:cNvPr id="12" name="TextBox 11">
            <a:extLst>
              <a:ext uri="{FF2B5EF4-FFF2-40B4-BE49-F238E27FC236}">
                <a16:creationId xmlns:a16="http://schemas.microsoft.com/office/drawing/2014/main" id="{5185D48C-EB9D-1B43-B353-048D152309A1}"/>
              </a:ext>
            </a:extLst>
          </p:cNvPr>
          <p:cNvSpPr txBox="1"/>
          <p:nvPr/>
        </p:nvSpPr>
        <p:spPr>
          <a:xfrm>
            <a:off x="4813650" y="2021721"/>
            <a:ext cx="5555303"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Automatically pre-populates submission fields in EM</a:t>
            </a:r>
          </a:p>
        </p:txBody>
      </p:sp>
      <p:sp>
        <p:nvSpPr>
          <p:cNvPr id="13" name="TextBox 12">
            <a:extLst>
              <a:ext uri="{FF2B5EF4-FFF2-40B4-BE49-F238E27FC236}">
                <a16:creationId xmlns:a16="http://schemas.microsoft.com/office/drawing/2014/main" id="{C0BC7784-211A-3E43-9BF8-FCEA57695935}"/>
              </a:ext>
            </a:extLst>
          </p:cNvPr>
          <p:cNvSpPr txBox="1"/>
          <p:nvPr/>
        </p:nvSpPr>
        <p:spPr>
          <a:xfrm>
            <a:off x="4826858" y="3567659"/>
            <a:ext cx="3137910"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experience</a:t>
            </a:r>
          </a:p>
        </p:txBody>
      </p:sp>
      <p:pic>
        <p:nvPicPr>
          <p:cNvPr id="14" name="Picture 13">
            <a:extLst>
              <a:ext uri="{FF2B5EF4-FFF2-40B4-BE49-F238E27FC236}">
                <a16:creationId xmlns:a16="http://schemas.microsoft.com/office/drawing/2014/main" id="{5BEF9FDD-EA41-264E-B668-ED2B06952D61}"/>
              </a:ext>
            </a:extLst>
          </p:cNvPr>
          <p:cNvPicPr>
            <a:picLocks noChangeAspect="1"/>
          </p:cNvPicPr>
          <p:nvPr/>
        </p:nvPicPr>
        <p:blipFill>
          <a:blip r:embed="rId2"/>
          <a:stretch>
            <a:fillRect/>
          </a:stretch>
        </p:blipFill>
        <p:spPr>
          <a:xfrm>
            <a:off x="4360724" y="3554831"/>
            <a:ext cx="382160" cy="382160"/>
          </a:xfrm>
          <a:prstGeom prst="rect">
            <a:avLst/>
          </a:prstGeom>
        </p:spPr>
      </p:pic>
      <p:sp>
        <p:nvSpPr>
          <p:cNvPr id="15" name="TextBox 14">
            <a:extLst>
              <a:ext uri="{FF2B5EF4-FFF2-40B4-BE49-F238E27FC236}">
                <a16:creationId xmlns:a16="http://schemas.microsoft.com/office/drawing/2014/main" id="{EA2193DA-C142-1242-A3B8-B6B2421E5F97}"/>
              </a:ext>
            </a:extLst>
          </p:cNvPr>
          <p:cNvSpPr txBox="1"/>
          <p:nvPr/>
        </p:nvSpPr>
        <p:spPr>
          <a:xfrm>
            <a:off x="4826858" y="2791752"/>
            <a:ext cx="4698146" cy="338554"/>
          </a:xfrm>
          <a:prstGeom prst="rect">
            <a:avLst/>
          </a:prstGeom>
          <a:noFill/>
        </p:spPr>
        <p:txBody>
          <a:bodyPr wrap="non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Intuitive, user-friendly submission interface</a:t>
            </a:r>
          </a:p>
        </p:txBody>
      </p:sp>
      <p:pic>
        <p:nvPicPr>
          <p:cNvPr id="16" name="Picture 15">
            <a:extLst>
              <a:ext uri="{FF2B5EF4-FFF2-40B4-BE49-F238E27FC236}">
                <a16:creationId xmlns:a16="http://schemas.microsoft.com/office/drawing/2014/main" id="{51183873-62D0-6440-B8D1-825BE40F0B37}"/>
              </a:ext>
            </a:extLst>
          </p:cNvPr>
          <p:cNvPicPr>
            <a:picLocks noChangeAspect="1"/>
          </p:cNvPicPr>
          <p:nvPr/>
        </p:nvPicPr>
        <p:blipFill>
          <a:blip r:embed="rId3"/>
          <a:stretch>
            <a:fillRect/>
          </a:stretch>
        </p:blipFill>
        <p:spPr>
          <a:xfrm>
            <a:off x="4229730" y="4305110"/>
            <a:ext cx="7470075" cy="1762689"/>
          </a:xfrm>
          <a:prstGeom prst="rect">
            <a:avLst/>
          </a:prstGeom>
        </p:spPr>
      </p:pic>
    </p:spTree>
    <p:extLst>
      <p:ext uri="{BB962C8B-B14F-4D97-AF65-F5344CB8AC3E}">
        <p14:creationId xmlns:p14="http://schemas.microsoft.com/office/powerpoint/2010/main" val="47906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CEADEF-36EC-3A48-9583-BB7FFD037FC0}"/>
              </a:ext>
            </a:extLst>
          </p:cNvPr>
          <p:cNvSpPr>
            <a:spLocks noGrp="1"/>
          </p:cNvSpPr>
          <p:nvPr>
            <p:ph type="title"/>
          </p:nvPr>
        </p:nvSpPr>
        <p:spPr>
          <a:xfrm>
            <a:off x="973112" y="99951"/>
            <a:ext cx="10515600" cy="1325563"/>
          </a:xfrm>
        </p:spPr>
        <p:txBody>
          <a:bodyPr>
            <a:normAutofit/>
          </a:bodyPr>
          <a:lstStyle/>
          <a:p>
            <a:r>
              <a:rPr lang="en-US" dirty="0" err="1"/>
              <a:t>Xtract</a:t>
            </a:r>
            <a:r>
              <a:rPr lang="en-US" dirty="0"/>
              <a:t>: Automatic Metadata Extraction</a:t>
            </a:r>
            <a:br>
              <a:rPr lang="en-US" dirty="0">
                <a:latin typeface="Arial" panose="020B0604020202020204" pitchFamily="34" charset="0"/>
                <a:cs typeface="Arial" panose="020B0604020202020204" pitchFamily="34" charset="0"/>
              </a:rPr>
            </a:br>
            <a:endParaRPr lang="en-US" dirty="0"/>
          </a:p>
        </p:txBody>
      </p:sp>
      <p:grpSp>
        <p:nvGrpSpPr>
          <p:cNvPr id="4" name="Group 3">
            <a:extLst>
              <a:ext uri="{FF2B5EF4-FFF2-40B4-BE49-F238E27FC236}">
                <a16:creationId xmlns:a16="http://schemas.microsoft.com/office/drawing/2014/main" id="{C626DBE0-0E3D-4C42-B721-9EFB47817B47}"/>
              </a:ext>
            </a:extLst>
          </p:cNvPr>
          <p:cNvGrpSpPr/>
          <p:nvPr/>
        </p:nvGrpSpPr>
        <p:grpSpPr>
          <a:xfrm>
            <a:off x="703288" y="1377389"/>
            <a:ext cx="10357470" cy="4948470"/>
            <a:chOff x="1375092" y="1001841"/>
            <a:chExt cx="9035733" cy="4631899"/>
          </a:xfrm>
        </p:grpSpPr>
        <p:pic>
          <p:nvPicPr>
            <p:cNvPr id="5" name="Picture 4">
              <a:extLst>
                <a:ext uri="{FF2B5EF4-FFF2-40B4-BE49-F238E27FC236}">
                  <a16:creationId xmlns:a16="http://schemas.microsoft.com/office/drawing/2014/main" id="{28390103-6AE6-3448-A6CB-EDAD6DB9F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092" y="1001841"/>
              <a:ext cx="4709824" cy="2213729"/>
            </a:xfrm>
            <a:prstGeom prst="rect">
              <a:avLst/>
            </a:prstGeom>
            <a:ln>
              <a:solidFill>
                <a:schemeClr val="accent1"/>
              </a:solidFill>
            </a:ln>
          </p:spPr>
        </p:pic>
        <p:pic>
          <p:nvPicPr>
            <p:cNvPr id="6" name="Picture 5">
              <a:extLst>
                <a:ext uri="{FF2B5EF4-FFF2-40B4-BE49-F238E27FC236}">
                  <a16:creationId xmlns:a16="http://schemas.microsoft.com/office/drawing/2014/main" id="{06B3D18F-E694-5E47-9A41-6B9E0C98C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410083"/>
              <a:ext cx="5543550" cy="3109322"/>
            </a:xfrm>
            <a:prstGeom prst="rect">
              <a:avLst/>
            </a:prstGeom>
            <a:ln>
              <a:solidFill>
                <a:schemeClr val="accent1"/>
              </a:solidFill>
            </a:ln>
          </p:spPr>
        </p:pic>
        <p:sp>
          <p:nvSpPr>
            <p:cNvPr id="7" name="TextBox 6">
              <a:extLst>
                <a:ext uri="{FF2B5EF4-FFF2-40B4-BE49-F238E27FC236}">
                  <a16:creationId xmlns:a16="http://schemas.microsoft.com/office/drawing/2014/main" id="{AD1B3E1F-79EB-9A40-BB9F-9B5150062481}"/>
                </a:ext>
              </a:extLst>
            </p:cNvPr>
            <p:cNvSpPr txBox="1"/>
            <p:nvPr/>
          </p:nvSpPr>
          <p:spPr>
            <a:xfrm>
              <a:off x="1375092" y="3242618"/>
              <a:ext cx="3492183" cy="2391122"/>
            </a:xfrm>
            <a:prstGeom prst="rect">
              <a:avLst/>
            </a:prstGeom>
            <a:noFill/>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XML conversion proceeds while Author completes other information</a:t>
              </a:r>
            </a:p>
            <a:p>
              <a:endParaRPr lang="en-US" sz="1600" dirty="0">
                <a:latin typeface="Verdana" panose="020B0604030504040204" pitchFamily="34" charset="0"/>
                <a:ea typeface="Verdana" panose="020B0604030504040204" pitchFamily="34" charset="0"/>
                <a:cs typeface="Verdana" panose="020B0604030504040204" pitchFamily="34" charset="0"/>
              </a:endParaRPr>
            </a:p>
            <a:p>
              <a:r>
                <a:rPr lang="en-US" sz="1600" b="1" dirty="0">
                  <a:latin typeface="Verdana" panose="020B0604030504040204" pitchFamily="34" charset="0"/>
                  <a:ea typeface="Verdana" panose="020B0604030504040204" pitchFamily="34" charset="0"/>
                  <a:cs typeface="Verdana" panose="020B0604030504040204" pitchFamily="34" charset="0"/>
                </a:rPr>
                <a:t>Editorial Manager’s (EM) </a:t>
              </a:r>
              <a:r>
                <a:rPr lang="en-US" sz="1600" b="1" dirty="0" err="1">
                  <a:latin typeface="Verdana" panose="020B0604030504040204" pitchFamily="34" charset="0"/>
                  <a:ea typeface="Verdana" panose="020B0604030504040204" pitchFamily="34" charset="0"/>
                  <a:cs typeface="Verdana" panose="020B0604030504040204" pitchFamily="34" charset="0"/>
                </a:rPr>
                <a:t>Xtract</a:t>
              </a:r>
              <a:r>
                <a:rPr lang="en-US" sz="1600" b="1" dirty="0">
                  <a:latin typeface="Verdana" panose="020B0604030504040204" pitchFamily="34" charset="0"/>
                  <a:ea typeface="Verdana" panose="020B0604030504040204" pitchFamily="34" charset="0"/>
                  <a:cs typeface="Verdana" panose="020B0604030504040204" pitchFamily="34" charset="0"/>
                </a:rPr>
                <a:t> </a:t>
              </a:r>
              <a:r>
                <a:rPr lang="en-US" sz="1600" dirty="0">
                  <a:ea typeface="Verdana" panose="020B0604030504040204" pitchFamily="34" charset="0"/>
                  <a:cs typeface="Verdana" panose="020B0604030504040204" pitchFamily="34" charset="0"/>
                </a:rPr>
                <a:t>automatically</a:t>
              </a:r>
              <a:r>
                <a:rPr lang="en-US" sz="1600" b="1" dirty="0">
                  <a:ea typeface="Verdana" panose="020B0604030504040204" pitchFamily="34" charset="0"/>
                  <a:cs typeface="Verdana" panose="020B0604030504040204" pitchFamily="34" charset="0"/>
                </a:rPr>
                <a:t> </a:t>
              </a:r>
              <a:r>
                <a:rPr lang="en-US" sz="1600" dirty="0">
                  <a:latin typeface="Verdana" panose="020B0604030504040204" pitchFamily="34" charset="0"/>
                  <a:ea typeface="Verdana" panose="020B0604030504040204" pitchFamily="34" charset="0"/>
                  <a:cs typeface="Verdana" panose="020B0604030504040204" pitchFamily="34" charset="0"/>
                </a:rPr>
                <a:t>extracts title, abstract, Author names, affiliations, references and keywords from converted XML and pre-populates submission fields. </a:t>
              </a:r>
              <a:r>
                <a:rPr lang="en-US" sz="1600" dirty="0">
                  <a:ea typeface="Verdana" panose="020B0604030504040204" pitchFamily="34" charset="0"/>
                  <a:cs typeface="Verdana" panose="020B0604030504040204" pitchFamily="34" charset="0"/>
                </a:rPr>
                <a:t>A</a:t>
              </a:r>
              <a:r>
                <a:rPr lang="en-US" sz="1600" dirty="0">
                  <a:latin typeface="Verdana" panose="020B0604030504040204" pitchFamily="34" charset="0"/>
                  <a:ea typeface="Verdana" panose="020B0604030504040204" pitchFamily="34" charset="0"/>
                  <a:cs typeface="Verdana" panose="020B0604030504040204" pitchFamily="34" charset="0"/>
                </a:rPr>
                <a:t>uthor to confirm at the last submission step</a:t>
              </a:r>
            </a:p>
          </p:txBody>
        </p:sp>
        <p:sp>
          <p:nvSpPr>
            <p:cNvPr id="8" name="Right Arrow 7">
              <a:extLst>
                <a:ext uri="{FF2B5EF4-FFF2-40B4-BE49-F238E27FC236}">
                  <a16:creationId xmlns:a16="http://schemas.microsoft.com/office/drawing/2014/main" id="{E58E2BCE-48C1-EA4B-80D8-C12359A3B17A}"/>
                </a:ext>
              </a:extLst>
            </p:cNvPr>
            <p:cNvSpPr/>
            <p:nvPr/>
          </p:nvSpPr>
          <p:spPr>
            <a:xfrm rot="16021099" flipH="1">
              <a:off x="9470117" y="2431358"/>
              <a:ext cx="371595" cy="347963"/>
            </a:xfrm>
            <a:prstGeom prst="rightArrow">
              <a:avLst/>
            </a:prstGeom>
            <a:gradFill flip="none" rotWithShape="1">
              <a:gsLst>
                <a:gs pos="0">
                  <a:schemeClr val="bg1"/>
                </a:gs>
                <a:gs pos="100000">
                  <a:srgbClr val="32B7C2"/>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46840B29-3745-394A-BAF1-BFD17C35C206}"/>
              </a:ext>
            </a:extLst>
          </p:cNvPr>
          <p:cNvPicPr>
            <a:picLocks noChangeAspect="1"/>
          </p:cNvPicPr>
          <p:nvPr/>
        </p:nvPicPr>
        <p:blipFill>
          <a:blip r:embed="rId5"/>
          <a:stretch>
            <a:fillRect/>
          </a:stretch>
        </p:blipFill>
        <p:spPr>
          <a:xfrm>
            <a:off x="6313363" y="1629116"/>
            <a:ext cx="4279638" cy="1172273"/>
          </a:xfrm>
          <a:prstGeom prst="rect">
            <a:avLst/>
          </a:prstGeom>
        </p:spPr>
      </p:pic>
    </p:spTree>
    <p:extLst>
      <p:ext uri="{BB962C8B-B14F-4D97-AF65-F5344CB8AC3E}">
        <p14:creationId xmlns:p14="http://schemas.microsoft.com/office/powerpoint/2010/main" val="3765460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B9E2B0-3E36-184F-8BF7-78898143D46D}"/>
              </a:ext>
            </a:extLst>
          </p:cNvPr>
          <p:cNvPicPr>
            <a:picLocks noChangeAspect="1"/>
          </p:cNvPicPr>
          <p:nvPr/>
        </p:nvPicPr>
        <p:blipFill>
          <a:blip r:embed="rId2"/>
          <a:stretch>
            <a:fillRect/>
          </a:stretch>
        </p:blipFill>
        <p:spPr>
          <a:xfrm>
            <a:off x="803224" y="1070095"/>
            <a:ext cx="10365765" cy="5489904"/>
          </a:xfrm>
          <a:prstGeom prst="rect">
            <a:avLst/>
          </a:prstGeom>
        </p:spPr>
      </p:pic>
      <p:sp>
        <p:nvSpPr>
          <p:cNvPr id="16" name="Title 2">
            <a:extLst>
              <a:ext uri="{FF2B5EF4-FFF2-40B4-BE49-F238E27FC236}">
                <a16:creationId xmlns:a16="http://schemas.microsoft.com/office/drawing/2014/main" id="{A0296508-6BCF-C046-9081-FD78E87F10D5}"/>
              </a:ext>
            </a:extLst>
          </p:cNvPr>
          <p:cNvSpPr>
            <a:spLocks noGrp="1"/>
          </p:cNvSpPr>
          <p:nvPr>
            <p:ph type="title"/>
          </p:nvPr>
        </p:nvSpPr>
        <p:spPr>
          <a:xfrm>
            <a:off x="973112" y="-87086"/>
            <a:ext cx="10515600" cy="1325563"/>
          </a:xfrm>
        </p:spPr>
        <p:txBody>
          <a:bodyPr>
            <a:normAutofit/>
          </a:bodyPr>
          <a:lstStyle/>
          <a:p>
            <a:r>
              <a:rPr lang="en-US" dirty="0"/>
              <a:t>Traditional Production Workflow</a:t>
            </a:r>
          </a:p>
        </p:txBody>
      </p:sp>
      <p:pic>
        <p:nvPicPr>
          <p:cNvPr id="17" name="Picture 16">
            <a:extLst>
              <a:ext uri="{FF2B5EF4-FFF2-40B4-BE49-F238E27FC236}">
                <a16:creationId xmlns:a16="http://schemas.microsoft.com/office/drawing/2014/main" id="{F7B38050-0EC1-C74C-87AE-518CD51A7F4B}"/>
              </a:ext>
            </a:extLst>
          </p:cNvPr>
          <p:cNvPicPr>
            <a:picLocks noChangeAspect="1"/>
          </p:cNvPicPr>
          <p:nvPr/>
        </p:nvPicPr>
        <p:blipFill>
          <a:blip r:embed="rId3"/>
          <a:stretch>
            <a:fillRect/>
          </a:stretch>
        </p:blipFill>
        <p:spPr>
          <a:xfrm>
            <a:off x="8024691" y="1748152"/>
            <a:ext cx="261629" cy="261629"/>
          </a:xfrm>
          <a:prstGeom prst="rect">
            <a:avLst/>
          </a:prstGeom>
        </p:spPr>
      </p:pic>
      <p:pic>
        <p:nvPicPr>
          <p:cNvPr id="18" name="Picture 17">
            <a:extLst>
              <a:ext uri="{FF2B5EF4-FFF2-40B4-BE49-F238E27FC236}">
                <a16:creationId xmlns:a16="http://schemas.microsoft.com/office/drawing/2014/main" id="{4D9105A1-783C-364F-8DA9-3DA1C4111049}"/>
              </a:ext>
            </a:extLst>
          </p:cNvPr>
          <p:cNvPicPr>
            <a:picLocks noChangeAspect="1"/>
          </p:cNvPicPr>
          <p:nvPr/>
        </p:nvPicPr>
        <p:blipFill>
          <a:blip r:embed="rId3"/>
          <a:stretch>
            <a:fillRect/>
          </a:stretch>
        </p:blipFill>
        <p:spPr>
          <a:xfrm>
            <a:off x="8024691" y="5408890"/>
            <a:ext cx="261629" cy="261629"/>
          </a:xfrm>
          <a:prstGeom prst="rect">
            <a:avLst/>
          </a:prstGeom>
        </p:spPr>
      </p:pic>
      <p:sp>
        <p:nvSpPr>
          <p:cNvPr id="19" name="Rectangle 18">
            <a:extLst>
              <a:ext uri="{FF2B5EF4-FFF2-40B4-BE49-F238E27FC236}">
                <a16:creationId xmlns:a16="http://schemas.microsoft.com/office/drawing/2014/main" id="{D8F3675D-E361-BC48-8DF4-B4AF96B19327}"/>
              </a:ext>
            </a:extLst>
          </p:cNvPr>
          <p:cNvSpPr/>
          <p:nvPr/>
        </p:nvSpPr>
        <p:spPr>
          <a:xfrm>
            <a:off x="8024691" y="2719380"/>
            <a:ext cx="1650991" cy="600164"/>
          </a:xfrm>
          <a:prstGeom prst="rect">
            <a:avLst/>
          </a:prstGeom>
        </p:spPr>
        <p:txBody>
          <a:bodyPr wrap="square">
            <a:spAutoFit/>
          </a:bodyPr>
          <a:lstStyle/>
          <a:p>
            <a:pPr algn="ctr"/>
            <a:r>
              <a:rPr lang="en-US" sz="1100" dirty="0">
                <a:solidFill>
                  <a:schemeClr val="bg2">
                    <a:lumMod val="10000"/>
                  </a:schemeClr>
                </a:solidFill>
                <a:latin typeface="Montserrat SemiBold" pitchFamily="2" charset="77"/>
              </a:rPr>
              <a:t>XML conversion, formatting, and composition</a:t>
            </a:r>
          </a:p>
        </p:txBody>
      </p:sp>
      <p:sp>
        <p:nvSpPr>
          <p:cNvPr id="2" name="TextBox 1">
            <a:extLst>
              <a:ext uri="{FF2B5EF4-FFF2-40B4-BE49-F238E27FC236}">
                <a16:creationId xmlns:a16="http://schemas.microsoft.com/office/drawing/2014/main" id="{3047DF58-1FC0-8649-B534-F21190472E78}"/>
              </a:ext>
            </a:extLst>
          </p:cNvPr>
          <p:cNvSpPr txBox="1"/>
          <p:nvPr/>
        </p:nvSpPr>
        <p:spPr>
          <a:xfrm>
            <a:off x="8360414" y="1697199"/>
            <a:ext cx="3259112" cy="369332"/>
          </a:xfrm>
          <a:prstGeom prst="rect">
            <a:avLst/>
          </a:prstGeom>
          <a:noFill/>
        </p:spPr>
        <p:txBody>
          <a:bodyPr wrap="square" rtlCol="0">
            <a:spAutoFit/>
          </a:bodyPr>
          <a:lstStyle/>
          <a:p>
            <a:r>
              <a:rPr lang="en-US" dirty="0"/>
              <a:t>Expensive for publishers</a:t>
            </a:r>
          </a:p>
        </p:txBody>
      </p:sp>
      <p:sp>
        <p:nvSpPr>
          <p:cNvPr id="8" name="TextBox 7">
            <a:extLst>
              <a:ext uri="{FF2B5EF4-FFF2-40B4-BE49-F238E27FC236}">
                <a16:creationId xmlns:a16="http://schemas.microsoft.com/office/drawing/2014/main" id="{3767DECF-F52F-2C4C-A571-C1A487EA5FE0}"/>
              </a:ext>
            </a:extLst>
          </p:cNvPr>
          <p:cNvSpPr txBox="1"/>
          <p:nvPr/>
        </p:nvSpPr>
        <p:spPr>
          <a:xfrm>
            <a:off x="8392453" y="5319180"/>
            <a:ext cx="3259112" cy="646331"/>
          </a:xfrm>
          <a:prstGeom prst="rect">
            <a:avLst/>
          </a:prstGeom>
          <a:noFill/>
        </p:spPr>
        <p:txBody>
          <a:bodyPr wrap="square" rtlCol="0">
            <a:spAutoFit/>
          </a:bodyPr>
          <a:lstStyle/>
          <a:p>
            <a:r>
              <a:rPr lang="en-US" dirty="0"/>
              <a:t>Results in frustrating delays and confusion</a:t>
            </a:r>
          </a:p>
        </p:txBody>
      </p:sp>
    </p:spTree>
    <p:extLst>
      <p:ext uri="{BB962C8B-B14F-4D97-AF65-F5344CB8AC3E}">
        <p14:creationId xmlns:p14="http://schemas.microsoft.com/office/powerpoint/2010/main" val="330837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D440CA2-6892-2A40-8EF8-39BA40213651}"/>
              </a:ext>
            </a:extLst>
          </p:cNvPr>
          <p:cNvPicPr>
            <a:picLocks noGrp="1" noChangeAspect="1"/>
          </p:cNvPicPr>
          <p:nvPr>
            <p:ph sz="half" idx="1"/>
          </p:nvPr>
        </p:nvPicPr>
        <p:blipFill>
          <a:blip r:embed="rId2"/>
          <a:stretch>
            <a:fillRect/>
          </a:stretch>
        </p:blipFill>
        <p:spPr>
          <a:xfrm>
            <a:off x="1201327" y="1803891"/>
            <a:ext cx="9789346" cy="3250217"/>
          </a:xfrm>
        </p:spPr>
      </p:pic>
      <p:sp>
        <p:nvSpPr>
          <p:cNvPr id="3" name="Title 2">
            <a:extLst>
              <a:ext uri="{FF2B5EF4-FFF2-40B4-BE49-F238E27FC236}">
                <a16:creationId xmlns:a16="http://schemas.microsoft.com/office/drawing/2014/main" id="{C1D44605-1DC1-E641-BE86-A936CEA0E971}"/>
              </a:ext>
            </a:extLst>
          </p:cNvPr>
          <p:cNvSpPr>
            <a:spLocks noGrp="1"/>
          </p:cNvSpPr>
          <p:nvPr>
            <p:ph type="title"/>
          </p:nvPr>
        </p:nvSpPr>
        <p:spPr>
          <a:xfrm>
            <a:off x="838200" y="-87086"/>
            <a:ext cx="10515600" cy="1325563"/>
          </a:xfrm>
        </p:spPr>
        <p:txBody>
          <a:bodyPr/>
          <a:lstStyle/>
          <a:p>
            <a:r>
              <a:rPr lang="en-US" dirty="0"/>
              <a:t>Enhanced Production Workflow</a:t>
            </a:r>
          </a:p>
        </p:txBody>
      </p:sp>
      <p:sp>
        <p:nvSpPr>
          <p:cNvPr id="5" name="TextBox 4">
            <a:extLst>
              <a:ext uri="{FF2B5EF4-FFF2-40B4-BE49-F238E27FC236}">
                <a16:creationId xmlns:a16="http://schemas.microsoft.com/office/drawing/2014/main" id="{3AC759FC-D956-154B-815D-EB525F610B5D}"/>
              </a:ext>
            </a:extLst>
          </p:cNvPr>
          <p:cNvSpPr txBox="1"/>
          <p:nvPr/>
        </p:nvSpPr>
        <p:spPr>
          <a:xfrm>
            <a:off x="1661366" y="5491544"/>
            <a:ext cx="9139092" cy="646331"/>
          </a:xfrm>
          <a:prstGeom prst="rect">
            <a:avLst/>
          </a:prstGeom>
          <a:noFill/>
        </p:spPr>
        <p:txBody>
          <a:bodyPr wrap="square" rtlCol="0">
            <a:spAutoFit/>
          </a:bodyPr>
          <a:lstStyle/>
          <a:p>
            <a:pPr algn="ctr"/>
            <a:r>
              <a:rPr lang="en-US" b="1" dirty="0" err="1"/>
              <a:t>LiXuid</a:t>
            </a:r>
            <a:r>
              <a:rPr lang="en-US" b="1" dirty="0"/>
              <a:t> Manuscript removes these barriers and streamlines the production workflow</a:t>
            </a:r>
          </a:p>
        </p:txBody>
      </p:sp>
    </p:spTree>
    <p:extLst>
      <p:ext uri="{BB962C8B-B14F-4D97-AF65-F5344CB8AC3E}">
        <p14:creationId xmlns:p14="http://schemas.microsoft.com/office/powerpoint/2010/main" val="2227030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E385FA-086F-0747-A043-6BC0AF502D12}"/>
              </a:ext>
            </a:extLst>
          </p:cNvPr>
          <p:cNvSpPr>
            <a:spLocks noGrp="1"/>
          </p:cNvSpPr>
          <p:nvPr>
            <p:ph sz="half" idx="1"/>
          </p:nvPr>
        </p:nvSpPr>
        <p:spPr>
          <a:xfrm>
            <a:off x="4364559" y="666750"/>
            <a:ext cx="7276698" cy="5171000"/>
          </a:xfrm>
        </p:spPr>
        <p:txBody>
          <a:bodyPr/>
          <a:lstStyle/>
          <a:p>
            <a:r>
              <a:rPr lang="en-US" sz="2200" dirty="0"/>
              <a:t>Familiar Word processor-like environment</a:t>
            </a:r>
          </a:p>
          <a:p>
            <a:r>
              <a:rPr lang="en-US" sz="2200" dirty="0"/>
              <a:t>Intuitive, User-friendly interface</a:t>
            </a:r>
          </a:p>
          <a:p>
            <a:r>
              <a:rPr lang="en-US" sz="2200" dirty="0"/>
              <a:t>Direct content editing by content experts</a:t>
            </a:r>
          </a:p>
          <a:p>
            <a:r>
              <a:rPr lang="en-US" sz="2200" dirty="0"/>
              <a:t>Journal style agnostic, Highly customizable</a:t>
            </a:r>
          </a:p>
          <a:p>
            <a:r>
              <a:rPr lang="en-US" sz="2200" dirty="0"/>
              <a:t>Via integration with </a:t>
            </a:r>
            <a:r>
              <a:rPr lang="en-US" sz="2200" dirty="0" err="1"/>
              <a:t>Fonto</a:t>
            </a:r>
            <a:r>
              <a:rPr lang="en-US" sz="2200" dirty="0"/>
              <a:t> XML</a:t>
            </a:r>
          </a:p>
          <a:p>
            <a:endParaRPr lang="en-US" dirty="0"/>
          </a:p>
          <a:p>
            <a:endParaRPr lang="en-US" dirty="0"/>
          </a:p>
          <a:p>
            <a:endParaRPr lang="en-US" dirty="0"/>
          </a:p>
        </p:txBody>
      </p:sp>
      <p:sp>
        <p:nvSpPr>
          <p:cNvPr id="3" name="Text Placeholder 2">
            <a:extLst>
              <a:ext uri="{FF2B5EF4-FFF2-40B4-BE49-F238E27FC236}">
                <a16:creationId xmlns:a16="http://schemas.microsoft.com/office/drawing/2014/main" id="{8FF7699D-0FDE-2143-85CD-CD1A9EDC3362}"/>
              </a:ext>
            </a:extLst>
          </p:cNvPr>
          <p:cNvSpPr>
            <a:spLocks noGrp="1"/>
          </p:cNvSpPr>
          <p:nvPr>
            <p:ph type="body" sz="quarter" idx="10"/>
          </p:nvPr>
        </p:nvSpPr>
        <p:spPr>
          <a:xfrm>
            <a:off x="339917" y="4305110"/>
            <a:ext cx="3203383" cy="1075400"/>
          </a:xfrm>
        </p:spPr>
        <p:txBody>
          <a:bodyPr/>
          <a:lstStyle/>
          <a:p>
            <a:r>
              <a:rPr lang="en-US" dirty="0"/>
              <a:t>Streamlining the Production Process</a:t>
            </a:r>
          </a:p>
        </p:txBody>
      </p:sp>
      <p:sp>
        <p:nvSpPr>
          <p:cNvPr id="4" name="Text Placeholder 3">
            <a:extLst>
              <a:ext uri="{FF2B5EF4-FFF2-40B4-BE49-F238E27FC236}">
                <a16:creationId xmlns:a16="http://schemas.microsoft.com/office/drawing/2014/main" id="{3FB0293C-67B2-864F-97C2-0AF87240E54E}"/>
              </a:ext>
            </a:extLst>
          </p:cNvPr>
          <p:cNvSpPr>
            <a:spLocks noGrp="1"/>
          </p:cNvSpPr>
          <p:nvPr>
            <p:ph type="body" sz="quarter" idx="11"/>
          </p:nvPr>
        </p:nvSpPr>
        <p:spPr>
          <a:xfrm>
            <a:off x="339916" y="1657350"/>
            <a:ext cx="2998403" cy="1367205"/>
          </a:xfrm>
        </p:spPr>
        <p:txBody>
          <a:bodyPr/>
          <a:lstStyle/>
          <a:p>
            <a:r>
              <a:rPr lang="en-US" dirty="0"/>
              <a:t>XML Editing Tool</a:t>
            </a:r>
          </a:p>
        </p:txBody>
      </p:sp>
      <p:pic>
        <p:nvPicPr>
          <p:cNvPr id="5" name="Picture 4">
            <a:extLst>
              <a:ext uri="{FF2B5EF4-FFF2-40B4-BE49-F238E27FC236}">
                <a16:creationId xmlns:a16="http://schemas.microsoft.com/office/drawing/2014/main" id="{1C04A4FD-9A75-4445-99C4-F7A3724A4BAC}"/>
              </a:ext>
            </a:extLst>
          </p:cNvPr>
          <p:cNvPicPr>
            <a:picLocks noChangeAspect="1"/>
          </p:cNvPicPr>
          <p:nvPr/>
        </p:nvPicPr>
        <p:blipFill>
          <a:blip r:embed="rId2"/>
          <a:stretch>
            <a:fillRect/>
          </a:stretch>
        </p:blipFill>
        <p:spPr>
          <a:xfrm>
            <a:off x="7864283" y="4237297"/>
            <a:ext cx="2829736" cy="1143213"/>
          </a:xfrm>
          <a:prstGeom prst="rect">
            <a:avLst/>
          </a:prstGeom>
        </p:spPr>
      </p:pic>
      <p:sp>
        <p:nvSpPr>
          <p:cNvPr id="6" name="Title 1">
            <a:extLst>
              <a:ext uri="{FF2B5EF4-FFF2-40B4-BE49-F238E27FC236}">
                <a16:creationId xmlns:a16="http://schemas.microsoft.com/office/drawing/2014/main" id="{2CE7332C-452B-C644-B1C8-63C13520B696}"/>
              </a:ext>
            </a:extLst>
          </p:cNvPr>
          <p:cNvSpPr txBox="1">
            <a:spLocks/>
          </p:cNvSpPr>
          <p:nvPr/>
        </p:nvSpPr>
        <p:spPr>
          <a:xfrm>
            <a:off x="4301497" y="3518811"/>
            <a:ext cx="4526083" cy="5840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2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Works within:</a:t>
            </a:r>
            <a:endParaRPr lang="en-US" sz="2200" b="1" dirty="0">
              <a:solidFill>
                <a:schemeClr val="bg2">
                  <a:lumMod val="10000"/>
                </a:schemeClr>
              </a:solidFill>
              <a:latin typeface="Montserrat Light" pitchFamily="2" charset="77"/>
            </a:endParaRPr>
          </a:p>
        </p:txBody>
      </p:sp>
      <p:sp>
        <p:nvSpPr>
          <p:cNvPr id="7" name="TextBox 6">
            <a:extLst>
              <a:ext uri="{FF2B5EF4-FFF2-40B4-BE49-F238E27FC236}">
                <a16:creationId xmlns:a16="http://schemas.microsoft.com/office/drawing/2014/main" id="{D0658CF1-727E-A04E-86B3-4BBF3641B392}"/>
              </a:ext>
            </a:extLst>
          </p:cNvPr>
          <p:cNvSpPr txBox="1"/>
          <p:nvPr/>
        </p:nvSpPr>
        <p:spPr>
          <a:xfrm>
            <a:off x="8055568" y="5461177"/>
            <a:ext cx="2435282" cy="307777"/>
          </a:xfrm>
          <a:prstGeom prst="rect">
            <a:avLst/>
          </a:prstGeom>
          <a:noFill/>
        </p:spPr>
        <p:txBody>
          <a:bodyPr wrap="none" rtlCol="0">
            <a:spAutoFit/>
          </a:bodyPr>
          <a:lstStyle/>
          <a:p>
            <a:r>
              <a:rPr lang="en-US" sz="1400" b="1" i="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via Task Manager only</a:t>
            </a:r>
          </a:p>
        </p:txBody>
      </p:sp>
      <p:pic>
        <p:nvPicPr>
          <p:cNvPr id="8" name="Picture 7">
            <a:extLst>
              <a:ext uri="{FF2B5EF4-FFF2-40B4-BE49-F238E27FC236}">
                <a16:creationId xmlns:a16="http://schemas.microsoft.com/office/drawing/2014/main" id="{D3C5E9CA-1069-4248-BC66-7494118DA2FC}"/>
              </a:ext>
            </a:extLst>
          </p:cNvPr>
          <p:cNvPicPr>
            <a:picLocks noChangeAspect="1"/>
          </p:cNvPicPr>
          <p:nvPr/>
        </p:nvPicPr>
        <p:blipFill>
          <a:blip r:embed="rId3"/>
          <a:stretch>
            <a:fillRect/>
          </a:stretch>
        </p:blipFill>
        <p:spPr>
          <a:xfrm>
            <a:off x="4269937" y="4229106"/>
            <a:ext cx="2918946" cy="1147134"/>
          </a:xfrm>
          <a:prstGeom prst="rect">
            <a:avLst/>
          </a:prstGeom>
        </p:spPr>
      </p:pic>
    </p:spTree>
    <p:extLst>
      <p:ext uri="{BB962C8B-B14F-4D97-AF65-F5344CB8AC3E}">
        <p14:creationId xmlns:p14="http://schemas.microsoft.com/office/powerpoint/2010/main" val="1315296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F2B1023-DE66-2945-853A-5D81D6E93688}"/>
              </a:ext>
            </a:extLst>
          </p:cNvPr>
          <p:cNvSpPr>
            <a:spLocks noGrp="1"/>
          </p:cNvSpPr>
          <p:nvPr>
            <p:ph type="body" sz="quarter" idx="10"/>
          </p:nvPr>
        </p:nvSpPr>
        <p:spPr>
          <a:xfrm>
            <a:off x="339917" y="4305110"/>
            <a:ext cx="2998403" cy="1075400"/>
          </a:xfrm>
        </p:spPr>
        <p:txBody>
          <a:bodyPr/>
          <a:lstStyle/>
          <a:p>
            <a:r>
              <a:rPr lang="en-US" dirty="0"/>
              <a:t>Workflow Benefits</a:t>
            </a:r>
          </a:p>
        </p:txBody>
      </p:sp>
      <p:sp>
        <p:nvSpPr>
          <p:cNvPr id="6" name="Text Placeholder 3">
            <a:extLst>
              <a:ext uri="{FF2B5EF4-FFF2-40B4-BE49-F238E27FC236}">
                <a16:creationId xmlns:a16="http://schemas.microsoft.com/office/drawing/2014/main" id="{DC211444-AB27-E543-B838-D6EC31E644D9}"/>
              </a:ext>
            </a:extLst>
          </p:cNvPr>
          <p:cNvSpPr>
            <a:spLocks noGrp="1"/>
          </p:cNvSpPr>
          <p:nvPr>
            <p:ph type="body" sz="quarter" idx="11"/>
          </p:nvPr>
        </p:nvSpPr>
        <p:spPr>
          <a:xfrm>
            <a:off x="339917" y="1259618"/>
            <a:ext cx="2998403" cy="1896299"/>
          </a:xfrm>
        </p:spPr>
        <p:txBody>
          <a:bodyPr/>
          <a:lstStyle/>
          <a:p>
            <a:r>
              <a:rPr lang="en-US" dirty="0"/>
              <a:t>XML Editing Tool</a:t>
            </a:r>
            <a:br>
              <a:rPr lang="en-US" dirty="0">
                <a:latin typeface="Montserrat Medium" pitchFamily="2" charset="77"/>
              </a:rPr>
            </a:br>
            <a:endParaRPr lang="en-US" dirty="0"/>
          </a:p>
        </p:txBody>
      </p:sp>
      <p:pic>
        <p:nvPicPr>
          <p:cNvPr id="7" name="Picture 6">
            <a:extLst>
              <a:ext uri="{FF2B5EF4-FFF2-40B4-BE49-F238E27FC236}">
                <a16:creationId xmlns:a16="http://schemas.microsoft.com/office/drawing/2014/main" id="{EB3EFC33-CCCF-964E-B731-367F176BD127}"/>
              </a:ext>
            </a:extLst>
          </p:cNvPr>
          <p:cNvPicPr>
            <a:picLocks noChangeAspect="1"/>
          </p:cNvPicPr>
          <p:nvPr/>
        </p:nvPicPr>
        <p:blipFill>
          <a:blip r:embed="rId3"/>
          <a:stretch>
            <a:fillRect/>
          </a:stretch>
        </p:blipFill>
        <p:spPr>
          <a:xfrm>
            <a:off x="4674921" y="1014764"/>
            <a:ext cx="382160" cy="382160"/>
          </a:xfrm>
          <a:prstGeom prst="rect">
            <a:avLst/>
          </a:prstGeom>
        </p:spPr>
      </p:pic>
      <p:sp>
        <p:nvSpPr>
          <p:cNvPr id="8" name="TextBox 7">
            <a:extLst>
              <a:ext uri="{FF2B5EF4-FFF2-40B4-BE49-F238E27FC236}">
                <a16:creationId xmlns:a16="http://schemas.microsoft.com/office/drawing/2014/main" id="{67FAADD2-620B-3245-8B02-35317A90D083}"/>
              </a:ext>
            </a:extLst>
          </p:cNvPr>
          <p:cNvSpPr txBox="1"/>
          <p:nvPr/>
        </p:nvSpPr>
        <p:spPr>
          <a:xfrm>
            <a:off x="5623943" y="2040040"/>
            <a:ext cx="5797216"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Fewer errors and rounds of edits between copyeditors, Authors and production staff</a:t>
            </a:r>
          </a:p>
        </p:txBody>
      </p:sp>
      <p:sp>
        <p:nvSpPr>
          <p:cNvPr id="9" name="TextBox 8">
            <a:extLst>
              <a:ext uri="{FF2B5EF4-FFF2-40B4-BE49-F238E27FC236}">
                <a16:creationId xmlns:a16="http://schemas.microsoft.com/office/drawing/2014/main" id="{0025F7D9-4644-6F45-99B0-BF52C259FF32}"/>
              </a:ext>
            </a:extLst>
          </p:cNvPr>
          <p:cNvSpPr txBox="1"/>
          <p:nvPr/>
        </p:nvSpPr>
        <p:spPr>
          <a:xfrm>
            <a:off x="5639656" y="3194018"/>
            <a:ext cx="5445171"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More efficient workflow: faster turn around time to publication, reduced costs</a:t>
            </a:r>
          </a:p>
        </p:txBody>
      </p:sp>
      <p:sp>
        <p:nvSpPr>
          <p:cNvPr id="10" name="Rectangle 9">
            <a:extLst>
              <a:ext uri="{FF2B5EF4-FFF2-40B4-BE49-F238E27FC236}">
                <a16:creationId xmlns:a16="http://schemas.microsoft.com/office/drawing/2014/main" id="{8D2F682E-9C9A-A94F-8FF1-05A274CC9F0A}"/>
              </a:ext>
            </a:extLst>
          </p:cNvPr>
          <p:cNvSpPr/>
          <p:nvPr/>
        </p:nvSpPr>
        <p:spPr>
          <a:xfrm>
            <a:off x="5614256" y="5493131"/>
            <a:ext cx="4335386" cy="338554"/>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Improved Author and Editor experience</a:t>
            </a:r>
          </a:p>
        </p:txBody>
      </p:sp>
      <p:sp>
        <p:nvSpPr>
          <p:cNvPr id="11" name="Rectangle 10">
            <a:extLst>
              <a:ext uri="{FF2B5EF4-FFF2-40B4-BE49-F238E27FC236}">
                <a16:creationId xmlns:a16="http://schemas.microsoft.com/office/drawing/2014/main" id="{E8ED850F-A84A-8748-9363-D12947D8587B}"/>
              </a:ext>
            </a:extLst>
          </p:cNvPr>
          <p:cNvSpPr/>
          <p:nvPr/>
        </p:nvSpPr>
        <p:spPr>
          <a:xfrm>
            <a:off x="5614257" y="995714"/>
            <a:ext cx="6237826" cy="584775"/>
          </a:xfrm>
          <a:prstGeom prst="rect">
            <a:avLst/>
          </a:prstGeom>
        </p:spPr>
        <p:txBody>
          <a:bodyPr wrap="square">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User-friendly for easy editing – no XML </a:t>
            </a:r>
            <a:b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expertise required!</a:t>
            </a:r>
          </a:p>
        </p:txBody>
      </p:sp>
      <p:pic>
        <p:nvPicPr>
          <p:cNvPr id="12" name="Picture 11">
            <a:extLst>
              <a:ext uri="{FF2B5EF4-FFF2-40B4-BE49-F238E27FC236}">
                <a16:creationId xmlns:a16="http://schemas.microsoft.com/office/drawing/2014/main" id="{6A42D7D9-BB6A-2F4B-AEE2-E5323FD94E7C}"/>
              </a:ext>
            </a:extLst>
          </p:cNvPr>
          <p:cNvPicPr>
            <a:picLocks noChangeAspect="1"/>
          </p:cNvPicPr>
          <p:nvPr/>
        </p:nvPicPr>
        <p:blipFill>
          <a:blip r:embed="rId3"/>
          <a:stretch>
            <a:fillRect/>
          </a:stretch>
        </p:blipFill>
        <p:spPr>
          <a:xfrm>
            <a:off x="4674921" y="2048109"/>
            <a:ext cx="382160" cy="382160"/>
          </a:xfrm>
          <a:prstGeom prst="rect">
            <a:avLst/>
          </a:prstGeom>
        </p:spPr>
      </p:pic>
      <p:pic>
        <p:nvPicPr>
          <p:cNvPr id="13" name="Picture 12">
            <a:extLst>
              <a:ext uri="{FF2B5EF4-FFF2-40B4-BE49-F238E27FC236}">
                <a16:creationId xmlns:a16="http://schemas.microsoft.com/office/drawing/2014/main" id="{41C71F02-7D16-1E42-A936-C392FE4370B1}"/>
              </a:ext>
            </a:extLst>
          </p:cNvPr>
          <p:cNvPicPr>
            <a:picLocks noChangeAspect="1"/>
          </p:cNvPicPr>
          <p:nvPr/>
        </p:nvPicPr>
        <p:blipFill>
          <a:blip r:embed="rId3"/>
          <a:stretch>
            <a:fillRect/>
          </a:stretch>
        </p:blipFill>
        <p:spPr>
          <a:xfrm>
            <a:off x="4674921" y="3177921"/>
            <a:ext cx="382160" cy="382160"/>
          </a:xfrm>
          <a:prstGeom prst="rect">
            <a:avLst/>
          </a:prstGeom>
        </p:spPr>
      </p:pic>
      <p:pic>
        <p:nvPicPr>
          <p:cNvPr id="14" name="Picture 13">
            <a:extLst>
              <a:ext uri="{FF2B5EF4-FFF2-40B4-BE49-F238E27FC236}">
                <a16:creationId xmlns:a16="http://schemas.microsoft.com/office/drawing/2014/main" id="{8A9FE125-A0FB-E346-90E6-68C6CD054630}"/>
              </a:ext>
            </a:extLst>
          </p:cNvPr>
          <p:cNvPicPr>
            <a:picLocks noChangeAspect="1"/>
          </p:cNvPicPr>
          <p:nvPr/>
        </p:nvPicPr>
        <p:blipFill>
          <a:blip r:embed="rId3"/>
          <a:stretch>
            <a:fillRect/>
          </a:stretch>
        </p:blipFill>
        <p:spPr>
          <a:xfrm>
            <a:off x="4674921" y="4300405"/>
            <a:ext cx="382160" cy="382160"/>
          </a:xfrm>
          <a:prstGeom prst="rect">
            <a:avLst/>
          </a:prstGeom>
        </p:spPr>
      </p:pic>
      <p:pic>
        <p:nvPicPr>
          <p:cNvPr id="15" name="Picture 14">
            <a:extLst>
              <a:ext uri="{FF2B5EF4-FFF2-40B4-BE49-F238E27FC236}">
                <a16:creationId xmlns:a16="http://schemas.microsoft.com/office/drawing/2014/main" id="{00D19F2C-BB5D-724B-9ED4-7FB5B9CAE452}"/>
              </a:ext>
            </a:extLst>
          </p:cNvPr>
          <p:cNvPicPr>
            <a:picLocks noChangeAspect="1"/>
          </p:cNvPicPr>
          <p:nvPr/>
        </p:nvPicPr>
        <p:blipFill>
          <a:blip r:embed="rId3"/>
          <a:stretch>
            <a:fillRect/>
          </a:stretch>
        </p:blipFill>
        <p:spPr>
          <a:xfrm>
            <a:off x="4674921" y="5452197"/>
            <a:ext cx="382160" cy="382160"/>
          </a:xfrm>
          <a:prstGeom prst="rect">
            <a:avLst/>
          </a:prstGeom>
        </p:spPr>
      </p:pic>
      <p:sp>
        <p:nvSpPr>
          <p:cNvPr id="17" name="TextBox 16">
            <a:extLst>
              <a:ext uri="{FF2B5EF4-FFF2-40B4-BE49-F238E27FC236}">
                <a16:creationId xmlns:a16="http://schemas.microsoft.com/office/drawing/2014/main" id="{91A314FF-E8EA-B44A-B355-F7C223511B73}"/>
              </a:ext>
            </a:extLst>
          </p:cNvPr>
          <p:cNvSpPr txBox="1"/>
          <p:nvPr/>
        </p:nvSpPr>
        <p:spPr>
          <a:xfrm>
            <a:off x="5623943" y="4302102"/>
            <a:ext cx="5629050" cy="584775"/>
          </a:xfrm>
          <a:prstGeom prst="rect">
            <a:avLst/>
          </a:prstGeom>
          <a:noFill/>
        </p:spPr>
        <p:txBody>
          <a:bodyPr wrap="square" rtlCol="0">
            <a:spAutoFit/>
          </a:bodyPr>
          <a:lstStyle/>
          <a:p>
            <a:r>
              <a:rPr lang="en-US"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 edits made to a single document. No confusion as to which one is the “final” version</a:t>
            </a:r>
          </a:p>
        </p:txBody>
      </p:sp>
    </p:spTree>
    <p:extLst>
      <p:ext uri="{BB962C8B-B14F-4D97-AF65-F5344CB8AC3E}">
        <p14:creationId xmlns:p14="http://schemas.microsoft.com/office/powerpoint/2010/main" val="3040637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B0C7E5-A3F2-E743-BD24-821668897C71}"/>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7C10AA26-715B-C049-8A7D-613A1DC4B391}"/>
              </a:ext>
            </a:extLst>
          </p:cNvPr>
          <p:cNvSpPr/>
          <p:nvPr/>
        </p:nvSpPr>
        <p:spPr>
          <a:xfrm>
            <a:off x="0" y="-164892"/>
            <a:ext cx="12192000" cy="7022892"/>
          </a:xfrm>
          <a:prstGeom prst="rect">
            <a:avLst/>
          </a:prstGeom>
          <a:solidFill>
            <a:srgbClr val="59C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a:extLst>
              <a:ext uri="{FF2B5EF4-FFF2-40B4-BE49-F238E27FC236}">
                <a16:creationId xmlns:a16="http://schemas.microsoft.com/office/drawing/2014/main" id="{B59D392C-167D-9842-8ECA-1245437C49DF}"/>
              </a:ext>
            </a:extLst>
          </p:cNvPr>
          <p:cNvPicPr>
            <a:picLocks noGrp="1" noChangeAspect="1"/>
          </p:cNvPicPr>
          <p:nvPr>
            <p:ph sz="half" idx="1"/>
          </p:nvPr>
        </p:nvPicPr>
        <p:blipFill>
          <a:blip r:embed="rId2"/>
          <a:stretch>
            <a:fillRect/>
          </a:stretch>
        </p:blipFill>
        <p:spPr>
          <a:xfrm>
            <a:off x="-243966" y="-87086"/>
            <a:ext cx="12679932" cy="7132462"/>
          </a:xfrm>
        </p:spPr>
      </p:pic>
    </p:spTree>
    <p:extLst>
      <p:ext uri="{BB962C8B-B14F-4D97-AF65-F5344CB8AC3E}">
        <p14:creationId xmlns:p14="http://schemas.microsoft.com/office/powerpoint/2010/main" val="3710103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1645A5-17B3-1C47-91DC-46A014D2786A}"/>
              </a:ext>
            </a:extLst>
          </p:cNvPr>
          <p:cNvSpPr>
            <a:spLocks noGrp="1"/>
          </p:cNvSpPr>
          <p:nvPr>
            <p:ph type="title"/>
          </p:nvPr>
        </p:nvSpPr>
        <p:spPr>
          <a:xfrm>
            <a:off x="607783" y="-76695"/>
            <a:ext cx="10976434" cy="1325563"/>
          </a:xfrm>
        </p:spPr>
        <p:txBody>
          <a:bodyPr/>
          <a:lstStyle/>
          <a:p>
            <a:r>
              <a:rPr lang="en-US" dirty="0"/>
              <a:t>Copyediting via XML Editing Environment</a:t>
            </a:r>
          </a:p>
        </p:txBody>
      </p:sp>
      <p:pic>
        <p:nvPicPr>
          <p:cNvPr id="4" name="Picture 3">
            <a:extLst>
              <a:ext uri="{FF2B5EF4-FFF2-40B4-BE49-F238E27FC236}">
                <a16:creationId xmlns:a16="http://schemas.microsoft.com/office/drawing/2014/main" id="{350A67CF-CC1F-5841-B727-7760D8A1880A}"/>
              </a:ext>
            </a:extLst>
          </p:cNvPr>
          <p:cNvPicPr>
            <a:picLocks noChangeAspect="1"/>
          </p:cNvPicPr>
          <p:nvPr/>
        </p:nvPicPr>
        <p:blipFill rotWithShape="1">
          <a:blip r:embed="rId3"/>
          <a:srcRect t="10939" b="9703"/>
          <a:stretch/>
        </p:blipFill>
        <p:spPr>
          <a:xfrm>
            <a:off x="740780" y="1388962"/>
            <a:ext cx="10786632" cy="4815069"/>
          </a:xfrm>
          <a:prstGeom prst="rect">
            <a:avLst/>
          </a:prstGeom>
        </p:spPr>
      </p:pic>
      <p:sp>
        <p:nvSpPr>
          <p:cNvPr id="2" name="Oval 1"/>
          <p:cNvSpPr/>
          <p:nvPr/>
        </p:nvSpPr>
        <p:spPr>
          <a:xfrm>
            <a:off x="740780" y="3680460"/>
            <a:ext cx="1314450" cy="365760"/>
          </a:xfrm>
          <a:prstGeom prst="ellipse">
            <a:avLst/>
          </a:prstGeom>
          <a:noFill/>
          <a:ln w="57150">
            <a:solidFill>
              <a:srgbClr val="5BE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134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4F7E-877D-1943-88B6-0E5FECA07F59}"/>
              </a:ext>
            </a:extLst>
          </p:cNvPr>
          <p:cNvSpPr>
            <a:spLocks noGrp="1"/>
          </p:cNvSpPr>
          <p:nvPr>
            <p:ph type="title"/>
          </p:nvPr>
        </p:nvSpPr>
        <p:spPr/>
        <p:txBody>
          <a:bodyPr/>
          <a:lstStyle/>
          <a:p>
            <a:r>
              <a:rPr lang="en-US" dirty="0"/>
              <a:t>Quick Tour</a:t>
            </a:r>
          </a:p>
        </p:txBody>
      </p:sp>
      <p:sp>
        <p:nvSpPr>
          <p:cNvPr id="3" name="Content Placeholder 2">
            <a:extLst>
              <a:ext uri="{FF2B5EF4-FFF2-40B4-BE49-F238E27FC236}">
                <a16:creationId xmlns:a16="http://schemas.microsoft.com/office/drawing/2014/main" id="{BC36F926-2676-0248-A849-B9FA994A201D}"/>
              </a:ext>
            </a:extLst>
          </p:cNvPr>
          <p:cNvSpPr>
            <a:spLocks noGrp="1"/>
          </p:cNvSpPr>
          <p:nvPr>
            <p:ph sz="quarter" idx="10"/>
          </p:nvPr>
        </p:nvSpPr>
        <p:spPr/>
        <p:txBody>
          <a:bodyPr/>
          <a:lstStyle/>
          <a:p>
            <a:r>
              <a:rPr lang="en-US" dirty="0" err="1"/>
              <a:t>LiXuid</a:t>
            </a:r>
            <a:r>
              <a:rPr lang="en-US" dirty="0"/>
              <a:t> XML Editor In Action!</a:t>
            </a:r>
          </a:p>
        </p:txBody>
      </p:sp>
    </p:spTree>
    <p:extLst>
      <p:ext uri="{BB962C8B-B14F-4D97-AF65-F5344CB8AC3E}">
        <p14:creationId xmlns:p14="http://schemas.microsoft.com/office/powerpoint/2010/main" val="193566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90932-49EA-5D4E-B683-4B25BBD7BF46}"/>
              </a:ext>
            </a:extLst>
          </p:cNvPr>
          <p:cNvSpPr>
            <a:spLocks noGrp="1"/>
          </p:cNvSpPr>
          <p:nvPr>
            <p:ph type="title"/>
          </p:nvPr>
        </p:nvSpPr>
        <p:spPr/>
        <p:txBody>
          <a:bodyPr/>
          <a:lstStyle/>
          <a:p>
            <a:r>
              <a:rPr lang="en-US" dirty="0"/>
              <a:t>End-to-End Publishing Solution</a:t>
            </a:r>
          </a:p>
        </p:txBody>
      </p:sp>
      <p:sp>
        <p:nvSpPr>
          <p:cNvPr id="4" name="TextBox 3">
            <a:extLst>
              <a:ext uri="{FF2B5EF4-FFF2-40B4-BE49-F238E27FC236}">
                <a16:creationId xmlns:a16="http://schemas.microsoft.com/office/drawing/2014/main" id="{17DF8EA6-DCDF-0B4D-87EC-671D31391814}"/>
              </a:ext>
            </a:extLst>
          </p:cNvPr>
          <p:cNvSpPr txBox="1"/>
          <p:nvPr/>
        </p:nvSpPr>
        <p:spPr>
          <a:xfrm>
            <a:off x="500270" y="5260521"/>
            <a:ext cx="324170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Manages metadata, files, and other content</a:t>
            </a:r>
          </a:p>
        </p:txBody>
      </p:sp>
      <p:sp>
        <p:nvSpPr>
          <p:cNvPr id="5" name="TextBox 4">
            <a:extLst>
              <a:ext uri="{FF2B5EF4-FFF2-40B4-BE49-F238E27FC236}">
                <a16:creationId xmlns:a16="http://schemas.microsoft.com/office/drawing/2014/main" id="{7C98D161-3B32-7249-AD03-A3BEBA1B27D6}"/>
              </a:ext>
            </a:extLst>
          </p:cNvPr>
          <p:cNvSpPr txBox="1"/>
          <p:nvPr/>
        </p:nvSpPr>
        <p:spPr>
          <a:xfrm>
            <a:off x="4019108" y="5260519"/>
            <a:ext cx="351763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Automates workflow tasks with value-add tools</a:t>
            </a:r>
          </a:p>
        </p:txBody>
      </p:sp>
      <p:sp>
        <p:nvSpPr>
          <p:cNvPr id="6" name="TextBox 5">
            <a:extLst>
              <a:ext uri="{FF2B5EF4-FFF2-40B4-BE49-F238E27FC236}">
                <a16:creationId xmlns:a16="http://schemas.microsoft.com/office/drawing/2014/main" id="{E6B6CE1B-2F2E-6E46-8A4A-C252067AC663}"/>
              </a:ext>
            </a:extLst>
          </p:cNvPr>
          <p:cNvSpPr txBox="1"/>
          <p:nvPr/>
        </p:nvSpPr>
        <p:spPr>
          <a:xfrm>
            <a:off x="7967247" y="5260519"/>
            <a:ext cx="3684291"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B3838"/>
                </a:solidFill>
                <a:latin typeface="Verdana" panose="020B0604030504040204" pitchFamily="34" charset="0"/>
                <a:ea typeface="Verdana" panose="020B0604030504040204" pitchFamily="34" charset="0"/>
                <a:cs typeface="Verdana" panose="020B0604030504040204" pitchFamily="34" charset="0"/>
              </a:rPr>
              <a:t>Streamlines communication between all stakeholders</a:t>
            </a:r>
          </a:p>
        </p:txBody>
      </p:sp>
      <p:pic>
        <p:nvPicPr>
          <p:cNvPr id="7" name="Picture 6">
            <a:extLst>
              <a:ext uri="{FF2B5EF4-FFF2-40B4-BE49-F238E27FC236}">
                <a16:creationId xmlns:a16="http://schemas.microsoft.com/office/drawing/2014/main" id="{0A5F498D-91D4-354C-9DCD-8E664681D67D}"/>
              </a:ext>
            </a:extLst>
          </p:cNvPr>
          <p:cNvPicPr>
            <a:picLocks noChangeAspect="1"/>
          </p:cNvPicPr>
          <p:nvPr/>
        </p:nvPicPr>
        <p:blipFill>
          <a:blip r:embed="rId2"/>
          <a:stretch>
            <a:fillRect/>
          </a:stretch>
        </p:blipFill>
        <p:spPr>
          <a:xfrm>
            <a:off x="250135" y="2150463"/>
            <a:ext cx="11691730" cy="2198070"/>
          </a:xfrm>
          <a:prstGeom prst="rect">
            <a:avLst/>
          </a:prstGeom>
        </p:spPr>
      </p:pic>
    </p:spTree>
    <p:extLst>
      <p:ext uri="{BB962C8B-B14F-4D97-AF65-F5344CB8AC3E}">
        <p14:creationId xmlns:p14="http://schemas.microsoft.com/office/powerpoint/2010/main" val="2926782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E7456F-6A18-B349-B2BF-0B27B445B1E1}"/>
              </a:ext>
            </a:extLst>
          </p:cNvPr>
          <p:cNvSpPr>
            <a:spLocks noGrp="1"/>
          </p:cNvSpPr>
          <p:nvPr>
            <p:ph sz="half" idx="1"/>
          </p:nvPr>
        </p:nvSpPr>
        <p:spPr/>
        <p:txBody>
          <a:bodyPr/>
          <a:lstStyle/>
          <a:p>
            <a:pPr>
              <a:lnSpc>
                <a:spcPct val="150000"/>
              </a:lnSpc>
            </a:pPr>
            <a:r>
              <a:rPr lang="en-US" dirty="0" err="1"/>
              <a:t>Onboarded</a:t>
            </a:r>
            <a:r>
              <a:rPr lang="en-US" dirty="0"/>
              <a:t> EM and PM with </a:t>
            </a:r>
            <a:r>
              <a:rPr lang="en-US" dirty="0" err="1"/>
              <a:t>LiXuid</a:t>
            </a:r>
            <a:r>
              <a:rPr lang="en-US" dirty="0"/>
              <a:t> functionality simultaneously</a:t>
            </a:r>
          </a:p>
          <a:p>
            <a:pPr>
              <a:lnSpc>
                <a:spcPct val="150000"/>
              </a:lnSpc>
            </a:pPr>
            <a:r>
              <a:rPr lang="en-US" dirty="0"/>
              <a:t>Very complex content, some non-standard XML tagging practices</a:t>
            </a:r>
          </a:p>
          <a:p>
            <a:pPr>
              <a:lnSpc>
                <a:spcPct val="150000"/>
              </a:lnSpc>
            </a:pPr>
            <a:r>
              <a:rPr lang="en-US" dirty="0"/>
              <a:t>UAT performed in March 2021</a:t>
            </a:r>
          </a:p>
          <a:p>
            <a:pPr lvl="1">
              <a:lnSpc>
                <a:spcPct val="150000"/>
              </a:lnSpc>
              <a:buClr>
                <a:srgbClr val="0069AA"/>
              </a:buClr>
            </a:pPr>
            <a:r>
              <a:rPr lang="en-US" dirty="0"/>
              <a:t>Copyeditors of varied experience/comfort level with new technology </a:t>
            </a:r>
          </a:p>
          <a:p>
            <a:pPr lvl="1">
              <a:lnSpc>
                <a:spcPct val="150000"/>
              </a:lnSpc>
              <a:buClr>
                <a:srgbClr val="0069AA"/>
              </a:buClr>
            </a:pPr>
            <a:r>
              <a:rPr lang="en-US" dirty="0"/>
              <a:t>Authors from New Zealand and Venezuela</a:t>
            </a:r>
          </a:p>
          <a:p>
            <a:pPr lvl="1">
              <a:lnSpc>
                <a:spcPct val="150000"/>
              </a:lnSpc>
              <a:buClr>
                <a:srgbClr val="0069AA"/>
              </a:buClr>
            </a:pPr>
            <a:r>
              <a:rPr lang="en-US" dirty="0"/>
              <a:t>1-2 hour sessions with zero training or documentation and virtually no  guidance</a:t>
            </a:r>
          </a:p>
        </p:txBody>
      </p:sp>
      <p:sp>
        <p:nvSpPr>
          <p:cNvPr id="3" name="Title 2">
            <a:extLst>
              <a:ext uri="{FF2B5EF4-FFF2-40B4-BE49-F238E27FC236}">
                <a16:creationId xmlns:a16="http://schemas.microsoft.com/office/drawing/2014/main" id="{27CC6FCE-89ED-C342-8080-7E5631E655CF}"/>
              </a:ext>
            </a:extLst>
          </p:cNvPr>
          <p:cNvSpPr>
            <a:spLocks noGrp="1"/>
          </p:cNvSpPr>
          <p:nvPr>
            <p:ph type="title"/>
          </p:nvPr>
        </p:nvSpPr>
        <p:spPr/>
        <p:txBody>
          <a:bodyPr/>
          <a:lstStyle/>
          <a:p>
            <a:r>
              <a:rPr lang="en-US" dirty="0"/>
              <a:t>Pilot Customer Update</a:t>
            </a:r>
          </a:p>
        </p:txBody>
      </p:sp>
    </p:spTree>
    <p:extLst>
      <p:ext uri="{BB962C8B-B14F-4D97-AF65-F5344CB8AC3E}">
        <p14:creationId xmlns:p14="http://schemas.microsoft.com/office/powerpoint/2010/main" val="2819017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3214A6-DFB6-5D45-A696-9A7EE4DCED83}"/>
              </a:ext>
            </a:extLst>
          </p:cNvPr>
          <p:cNvSpPr>
            <a:spLocks noGrp="1"/>
          </p:cNvSpPr>
          <p:nvPr>
            <p:ph sz="half" idx="1"/>
          </p:nvPr>
        </p:nvSpPr>
        <p:spPr>
          <a:xfrm>
            <a:off x="642252" y="1557676"/>
            <a:ext cx="5801592" cy="4690723"/>
          </a:xfrm>
        </p:spPr>
        <p:txBody>
          <a:bodyPr/>
          <a:lstStyle/>
          <a:p>
            <a:pPr marL="0" indent="0">
              <a:buNone/>
            </a:pPr>
            <a:r>
              <a:rPr lang="en-US" sz="2200" b="1" dirty="0"/>
              <a:t>Q: </a:t>
            </a:r>
            <a:r>
              <a:rPr lang="en-US" sz="2200" dirty="0"/>
              <a:t>What aspects of the system did you find least intuitive or frustrating?</a:t>
            </a:r>
          </a:p>
          <a:p>
            <a:pPr marL="0" indent="0">
              <a:buNone/>
            </a:pPr>
            <a:r>
              <a:rPr lang="en-US" sz="2200" b="1" dirty="0"/>
              <a:t>A: </a:t>
            </a:r>
            <a:r>
              <a:rPr lang="en-US" sz="2200" i="1" dirty="0"/>
              <a:t>“Search and replace - until I found out how it worked.”</a:t>
            </a:r>
          </a:p>
          <a:p>
            <a:endParaRPr lang="en-US" sz="2200" dirty="0"/>
          </a:p>
          <a:p>
            <a:pPr marL="0" indent="0">
              <a:buNone/>
            </a:pPr>
            <a:r>
              <a:rPr lang="en-US" sz="2200" b="1" dirty="0"/>
              <a:t>Q: </a:t>
            </a:r>
            <a:r>
              <a:rPr lang="en-US" sz="2200" dirty="0"/>
              <a:t>What additional functionality would you like to see added to the </a:t>
            </a:r>
            <a:r>
              <a:rPr lang="en-US" sz="2200" dirty="0" err="1"/>
              <a:t>LiXuid</a:t>
            </a:r>
            <a:r>
              <a:rPr lang="en-US" sz="2200" dirty="0"/>
              <a:t> XML editing tool?</a:t>
            </a:r>
          </a:p>
          <a:p>
            <a:pPr marL="0" indent="0">
              <a:buNone/>
            </a:pPr>
            <a:r>
              <a:rPr lang="en-US" sz="2200" b="1" dirty="0"/>
              <a:t>A: </a:t>
            </a:r>
            <a:r>
              <a:rPr lang="en-US" sz="2200" i="1" dirty="0"/>
              <a:t>“Ability to add and edit references and customizable dictionary for </a:t>
            </a:r>
            <a:br>
              <a:rPr lang="en-US" sz="2200" i="1" dirty="0"/>
            </a:br>
            <a:r>
              <a:rPr lang="en-US" sz="2200" i="1" dirty="0"/>
              <a:t>spell-checking”</a:t>
            </a:r>
          </a:p>
          <a:p>
            <a:endParaRPr lang="en-US" dirty="0"/>
          </a:p>
        </p:txBody>
      </p:sp>
      <p:sp>
        <p:nvSpPr>
          <p:cNvPr id="4" name="Title 3">
            <a:extLst>
              <a:ext uri="{FF2B5EF4-FFF2-40B4-BE49-F238E27FC236}">
                <a16:creationId xmlns:a16="http://schemas.microsoft.com/office/drawing/2014/main" id="{2228B070-2842-6F4A-9D31-7EE95F6BA36A}"/>
              </a:ext>
            </a:extLst>
          </p:cNvPr>
          <p:cNvSpPr>
            <a:spLocks noGrp="1"/>
          </p:cNvSpPr>
          <p:nvPr>
            <p:ph type="title"/>
          </p:nvPr>
        </p:nvSpPr>
        <p:spPr/>
        <p:txBody>
          <a:bodyPr/>
          <a:lstStyle/>
          <a:p>
            <a:r>
              <a:rPr lang="en-US" dirty="0"/>
              <a:t>Usability Test Findings</a:t>
            </a:r>
          </a:p>
        </p:txBody>
      </p:sp>
      <p:pic>
        <p:nvPicPr>
          <p:cNvPr id="5" name="Picture 4">
            <a:extLst>
              <a:ext uri="{FF2B5EF4-FFF2-40B4-BE49-F238E27FC236}">
                <a16:creationId xmlns:a16="http://schemas.microsoft.com/office/drawing/2014/main" id="{AFEEA5A8-CC4E-DF48-89FE-A16020396B55}"/>
              </a:ext>
            </a:extLst>
          </p:cNvPr>
          <p:cNvPicPr>
            <a:picLocks noChangeAspect="1"/>
          </p:cNvPicPr>
          <p:nvPr/>
        </p:nvPicPr>
        <p:blipFill>
          <a:blip r:embed="rId3"/>
          <a:stretch>
            <a:fillRect/>
          </a:stretch>
        </p:blipFill>
        <p:spPr>
          <a:xfrm>
            <a:off x="6662057" y="1413164"/>
            <a:ext cx="5110844" cy="5327813"/>
          </a:xfrm>
          <a:prstGeom prst="rect">
            <a:avLst/>
          </a:prstGeom>
        </p:spPr>
      </p:pic>
    </p:spTree>
    <p:extLst>
      <p:ext uri="{BB962C8B-B14F-4D97-AF65-F5344CB8AC3E}">
        <p14:creationId xmlns:p14="http://schemas.microsoft.com/office/powerpoint/2010/main" val="1087499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103E-0979-744C-91E8-104688B05BD1}"/>
              </a:ext>
            </a:extLst>
          </p:cNvPr>
          <p:cNvSpPr>
            <a:spLocks noGrp="1"/>
          </p:cNvSpPr>
          <p:nvPr>
            <p:ph type="title"/>
          </p:nvPr>
        </p:nvSpPr>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5E223C57-3E1D-7E45-8DEC-4C438481A827}"/>
              </a:ext>
            </a:extLst>
          </p:cNvPr>
          <p:cNvSpPr>
            <a:spLocks noGrp="1"/>
          </p:cNvSpPr>
          <p:nvPr>
            <p:ph sz="quarter" idx="10"/>
          </p:nvPr>
        </p:nvSpPr>
        <p:spPr/>
        <p:txBody>
          <a:bodyPr/>
          <a:lstStyle/>
          <a:p>
            <a:r>
              <a:rPr lang="en-US" dirty="0"/>
              <a:t>Coming soon: In the works</a:t>
            </a:r>
          </a:p>
        </p:txBody>
      </p:sp>
    </p:spTree>
    <p:extLst>
      <p:ext uri="{BB962C8B-B14F-4D97-AF65-F5344CB8AC3E}">
        <p14:creationId xmlns:p14="http://schemas.microsoft.com/office/powerpoint/2010/main" val="2360448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2738DF-B9CB-2140-9ED3-B74365ED0B75}"/>
              </a:ext>
            </a:extLst>
          </p:cNvPr>
          <p:cNvSpPr>
            <a:spLocks noGrp="1"/>
          </p:cNvSpPr>
          <p:nvPr>
            <p:ph type="body" sz="quarter" idx="10"/>
          </p:nvPr>
        </p:nvSpPr>
        <p:spPr/>
        <p:txBody>
          <a:bodyPr/>
          <a:lstStyle/>
          <a:p>
            <a:r>
              <a:rPr lang="en-US" dirty="0"/>
              <a:t>via </a:t>
            </a:r>
            <a:r>
              <a:rPr lang="en-US" dirty="0" err="1"/>
              <a:t>Typefi</a:t>
            </a:r>
            <a:r>
              <a:rPr lang="en-US" dirty="0"/>
              <a:t> integration</a:t>
            </a:r>
          </a:p>
        </p:txBody>
      </p:sp>
      <p:sp>
        <p:nvSpPr>
          <p:cNvPr id="4" name="Text Placeholder 3">
            <a:extLst>
              <a:ext uri="{FF2B5EF4-FFF2-40B4-BE49-F238E27FC236}">
                <a16:creationId xmlns:a16="http://schemas.microsoft.com/office/drawing/2014/main" id="{054F1CEF-40C3-3D46-BFD9-9417352189E8}"/>
              </a:ext>
            </a:extLst>
          </p:cNvPr>
          <p:cNvSpPr>
            <a:spLocks noGrp="1"/>
          </p:cNvSpPr>
          <p:nvPr>
            <p:ph type="body" sz="quarter" idx="11"/>
          </p:nvPr>
        </p:nvSpPr>
        <p:spPr/>
        <p:txBody>
          <a:bodyPr/>
          <a:lstStyle/>
          <a:p>
            <a:r>
              <a:rPr lang="en-US" dirty="0"/>
              <a:t>Auto-pagination</a:t>
            </a:r>
          </a:p>
        </p:txBody>
      </p:sp>
      <p:pic>
        <p:nvPicPr>
          <p:cNvPr id="5" name="Content Placeholder 4">
            <a:extLst>
              <a:ext uri="{FF2B5EF4-FFF2-40B4-BE49-F238E27FC236}">
                <a16:creationId xmlns:a16="http://schemas.microsoft.com/office/drawing/2014/main" id="{97444251-D44B-FA47-8E53-9852B9A118B9}"/>
              </a:ext>
            </a:extLst>
          </p:cNvPr>
          <p:cNvPicPr>
            <a:picLocks noGrp="1" noChangeAspect="1"/>
          </p:cNvPicPr>
          <p:nvPr>
            <p:ph sz="half" idx="1"/>
          </p:nvPr>
        </p:nvPicPr>
        <p:blipFill rotWithShape="1">
          <a:blip r:embed="rId3"/>
          <a:srcRect l="32973" t="17980" r="34129" b="7172"/>
          <a:stretch/>
        </p:blipFill>
        <p:spPr>
          <a:xfrm>
            <a:off x="8102278" y="625103"/>
            <a:ext cx="3749805" cy="4798903"/>
          </a:xfrm>
          <a:prstGeom prst="rect">
            <a:avLst/>
          </a:prstGeom>
          <a:ln>
            <a:solidFill>
              <a:schemeClr val="bg1">
                <a:lumMod val="65000"/>
              </a:schemeClr>
            </a:solidFill>
          </a:ln>
        </p:spPr>
      </p:pic>
      <p:sp>
        <p:nvSpPr>
          <p:cNvPr id="6" name="Content Placeholder 2">
            <a:extLst>
              <a:ext uri="{FF2B5EF4-FFF2-40B4-BE49-F238E27FC236}">
                <a16:creationId xmlns:a16="http://schemas.microsoft.com/office/drawing/2014/main" id="{414BB287-260E-5447-8843-1305A87DC648}"/>
              </a:ext>
            </a:extLst>
          </p:cNvPr>
          <p:cNvSpPr txBox="1">
            <a:spLocks/>
          </p:cNvSpPr>
          <p:nvPr/>
        </p:nvSpPr>
        <p:spPr>
          <a:xfrm>
            <a:off x="4222100" y="625103"/>
            <a:ext cx="3822303" cy="559942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0069AA"/>
              </a:buClr>
              <a:buFont typeface="Arial"/>
              <a:buChar char="•"/>
              <a:defRPr sz="28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Automatically paginates articles in the journal’s print style from XML and finished graphics</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Triggered by a </a:t>
            </a:r>
            <a:r>
              <a:rPr lang="en-US" sz="2400" dirty="0" err="1">
                <a:latin typeface="Verdana" panose="020B0604030504040204" pitchFamily="34" charset="0"/>
                <a:ea typeface="Verdana" panose="020B0604030504040204" pitchFamily="34" charset="0"/>
                <a:cs typeface="Verdana" panose="020B0604030504040204" pitchFamily="34" charset="0"/>
              </a:rPr>
              <a:t>ProduXion</a:t>
            </a:r>
            <a:r>
              <a:rPr lang="en-US" sz="2400" dirty="0">
                <a:latin typeface="Verdana" panose="020B0604030504040204" pitchFamily="34" charset="0"/>
                <a:ea typeface="Verdana" panose="020B0604030504040204" pitchFamily="34" charset="0"/>
                <a:cs typeface="Verdana" panose="020B0604030504040204" pitchFamily="34" charset="0"/>
              </a:rPr>
              <a:t> Manager production task</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Eliminates the need and expense of a typesetter</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Packages the PDF, InDesign file, fonts, and graphics into a zip file </a:t>
            </a:r>
          </a:p>
          <a:p>
            <a:pPr>
              <a:lnSpc>
                <a:spcPct val="150000"/>
              </a:lnSpc>
              <a:buClr>
                <a:schemeClr val="tx1"/>
              </a:buClr>
              <a:buFont typeface="Arial" panose="020B0604020202020204" pitchFamily="34" charset="0"/>
              <a:buChar char="•"/>
            </a:pPr>
            <a:r>
              <a:rPr lang="en-US" sz="2400" dirty="0">
                <a:latin typeface="Verdana" panose="020B0604030504040204" pitchFamily="34" charset="0"/>
                <a:ea typeface="Verdana" panose="020B0604030504040204" pitchFamily="34" charset="0"/>
                <a:cs typeface="Verdana" panose="020B0604030504040204" pitchFamily="34" charset="0"/>
              </a:rPr>
              <a:t>Reduces production time</a:t>
            </a:r>
          </a:p>
          <a:p>
            <a:pPr marL="0" indent="0" hangingPunct="0">
              <a:buNone/>
            </a:pPr>
            <a:endParaRPr lang="en-US" sz="2000" dirty="0"/>
          </a:p>
          <a:p>
            <a:pPr marL="514350" indent="-514350">
              <a:buFont typeface="+mj-lt"/>
              <a:buAutoNum type="arabicPeriod"/>
            </a:pPr>
            <a:endParaRPr lang="en-US" sz="2000" dirty="0"/>
          </a:p>
        </p:txBody>
      </p:sp>
    </p:spTree>
    <p:extLst>
      <p:ext uri="{BB962C8B-B14F-4D97-AF65-F5344CB8AC3E}">
        <p14:creationId xmlns:p14="http://schemas.microsoft.com/office/powerpoint/2010/main" val="48474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B2CD-55E4-D942-B090-8A290B0B8E0A}"/>
              </a:ext>
            </a:extLst>
          </p:cNvPr>
          <p:cNvSpPr>
            <a:spLocks noGrp="1"/>
          </p:cNvSpPr>
          <p:nvPr>
            <p:ph type="title"/>
          </p:nvPr>
        </p:nvSpPr>
        <p:spPr>
          <a:xfrm>
            <a:off x="5907024" y="2724150"/>
            <a:ext cx="4869006" cy="1116330"/>
          </a:xfrm>
        </p:spPr>
        <p:txBody>
          <a:bodyPr/>
          <a:lstStyle/>
          <a:p>
            <a:r>
              <a:rPr lang="en-US" dirty="0" err="1"/>
              <a:t>LiXuid</a:t>
            </a:r>
            <a:r>
              <a:rPr lang="en-US" dirty="0"/>
              <a:t> Development</a:t>
            </a:r>
          </a:p>
        </p:txBody>
      </p:sp>
      <p:sp>
        <p:nvSpPr>
          <p:cNvPr id="3" name="Content Placeholder 2">
            <a:extLst>
              <a:ext uri="{FF2B5EF4-FFF2-40B4-BE49-F238E27FC236}">
                <a16:creationId xmlns:a16="http://schemas.microsoft.com/office/drawing/2014/main" id="{17B6437F-CEE1-CA42-91E7-B0D2A112BDB0}"/>
              </a:ext>
            </a:extLst>
          </p:cNvPr>
          <p:cNvSpPr>
            <a:spLocks noGrp="1"/>
          </p:cNvSpPr>
          <p:nvPr>
            <p:ph sz="quarter" idx="10"/>
          </p:nvPr>
        </p:nvSpPr>
        <p:spPr>
          <a:xfrm>
            <a:off x="5907088" y="4163646"/>
            <a:ext cx="5256212" cy="1193800"/>
          </a:xfrm>
        </p:spPr>
        <p:txBody>
          <a:bodyPr/>
          <a:lstStyle/>
          <a:p>
            <a:r>
              <a:rPr lang="en-US" dirty="0"/>
              <a:t>Down the Road: Future Features</a:t>
            </a:r>
          </a:p>
        </p:txBody>
      </p:sp>
      <p:sp>
        <p:nvSpPr>
          <p:cNvPr id="4" name="Rectangle 3">
            <a:extLst>
              <a:ext uri="{FF2B5EF4-FFF2-40B4-BE49-F238E27FC236}">
                <a16:creationId xmlns:a16="http://schemas.microsoft.com/office/drawing/2014/main" id="{62BE8E06-2FF5-CD4E-BAA4-EADE64B3469D}"/>
              </a:ext>
            </a:extLst>
          </p:cNvPr>
          <p:cNvSpPr/>
          <p:nvPr/>
        </p:nvSpPr>
        <p:spPr>
          <a:xfrm>
            <a:off x="1638300" y="2209800"/>
            <a:ext cx="3829050" cy="287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0">
            <a:extLst>
              <a:ext uri="{FF2B5EF4-FFF2-40B4-BE49-F238E27FC236}">
                <a16:creationId xmlns:a16="http://schemas.microsoft.com/office/drawing/2014/main" id="{CB861790-C5F5-6845-BCCD-FE46E3B9E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784" y="2118550"/>
            <a:ext cx="2950082" cy="296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679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DFD0C3-0662-9749-BB4C-F3ABAB991867}"/>
              </a:ext>
            </a:extLst>
          </p:cNvPr>
          <p:cNvSpPr txBox="1">
            <a:spLocks/>
          </p:cNvSpPr>
          <p:nvPr/>
        </p:nvSpPr>
        <p:spPr bwMode="auto">
          <a:xfrm>
            <a:off x="175364" y="2146222"/>
            <a:ext cx="3556527" cy="106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defRPr sz="4400" kern="1200">
                <a:solidFill>
                  <a:srgbClr val="101111"/>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2pPr>
            <a:lvl3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3pPr>
            <a:lvl4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4pPr>
            <a:lvl5pPr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5pPr>
            <a:lvl6pPr marL="4572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6pPr>
            <a:lvl7pPr marL="9144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7pPr>
            <a:lvl8pPr marL="13716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8pPr>
            <a:lvl9pPr marL="1828800" algn="l" rtl="0" eaLnBrk="1" fontAlgn="base" hangingPunct="1">
              <a:spcBef>
                <a:spcPct val="0"/>
              </a:spcBef>
              <a:spcAft>
                <a:spcPct val="0"/>
              </a:spcAft>
              <a:defRPr sz="4400">
                <a:solidFill>
                  <a:srgbClr val="101111"/>
                </a:solidFill>
                <a:latin typeface="Verdana" panose="020B0604030504040204" pitchFamily="34" charset="0"/>
                <a:ea typeface="Verdana" panose="020B0604030504040204" pitchFamily="34" charset="0"/>
                <a:cs typeface="Verdana" panose="020B0604030504040204" pitchFamily="34" charset="0"/>
              </a:defRPr>
            </a:lvl9pPr>
          </a:lstStyle>
          <a:p>
            <a:pPr>
              <a:lnSpc>
                <a:spcPct val="120000"/>
              </a:lnSpc>
            </a:pPr>
            <a:r>
              <a:rPr lang="en-US" sz="3200" b="1" dirty="0">
                <a:solidFill>
                  <a:schemeClr val="bg1"/>
                </a:solidFill>
              </a:rPr>
              <a:t>Expanding to the Editorial Workflow</a:t>
            </a:r>
            <a:br>
              <a:rPr lang="en-US" sz="3200" dirty="0">
                <a:solidFill>
                  <a:schemeClr val="bg1"/>
                </a:solidFill>
              </a:rPr>
            </a:br>
            <a:endParaRPr lang="en-US" sz="3200" dirty="0">
              <a:solidFill>
                <a:schemeClr val="bg1"/>
              </a:solidFill>
            </a:endParaRPr>
          </a:p>
        </p:txBody>
      </p:sp>
      <p:sp>
        <p:nvSpPr>
          <p:cNvPr id="6" name="Title 1">
            <a:extLst>
              <a:ext uri="{FF2B5EF4-FFF2-40B4-BE49-F238E27FC236}">
                <a16:creationId xmlns:a16="http://schemas.microsoft.com/office/drawing/2014/main" id="{242BAE6F-CB06-6F4F-AB8F-3AEC23517530}"/>
              </a:ext>
            </a:extLst>
          </p:cNvPr>
          <p:cNvSpPr txBox="1">
            <a:spLocks/>
          </p:cNvSpPr>
          <p:nvPr/>
        </p:nvSpPr>
        <p:spPr>
          <a:xfrm>
            <a:off x="333053" y="3813524"/>
            <a:ext cx="3399192" cy="15476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Coming up on the </a:t>
            </a:r>
          </a:p>
          <a:p>
            <a:pPr>
              <a:lnSpc>
                <a:spcPct val="150000"/>
              </a:lnSpc>
            </a:pPr>
            <a:r>
              <a:rPr lang="en-US" sz="2400" dirty="0" err="1">
                <a:solidFill>
                  <a:schemeClr val="bg1"/>
                </a:solidFill>
                <a:latin typeface="Verdana" panose="020B0604030504040204" pitchFamily="34" charset="0"/>
                <a:ea typeface="Verdana" panose="020B0604030504040204" pitchFamily="34" charset="0"/>
                <a:cs typeface="Verdana" panose="020B0604030504040204" pitchFamily="34" charset="0"/>
              </a:rPr>
              <a:t>LiXuid</a:t>
            </a: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 Roadmap</a:t>
            </a:r>
          </a:p>
        </p:txBody>
      </p:sp>
      <p:sp>
        <p:nvSpPr>
          <p:cNvPr id="7" name="TextBox 6">
            <a:extLst>
              <a:ext uri="{FF2B5EF4-FFF2-40B4-BE49-F238E27FC236}">
                <a16:creationId xmlns:a16="http://schemas.microsoft.com/office/drawing/2014/main" id="{FA9461AE-06A2-F84E-967A-C00FDD410F74}"/>
              </a:ext>
            </a:extLst>
          </p:cNvPr>
          <p:cNvSpPr txBox="1"/>
          <p:nvPr/>
        </p:nvSpPr>
        <p:spPr>
          <a:xfrm>
            <a:off x="4364559" y="567059"/>
            <a:ext cx="6984355" cy="430887"/>
          </a:xfrm>
          <a:prstGeom prst="rect">
            <a:avLst/>
          </a:prstGeom>
          <a:noFill/>
        </p:spPr>
        <p:txBody>
          <a:bodyPr wrap="square" rtlCol="0">
            <a:spAutoFit/>
          </a:bodyPr>
          <a:lstStyle/>
          <a:p>
            <a:r>
              <a:rPr lang="en-US" sz="2200" b="1" dirty="0">
                <a:solidFill>
                  <a:srgbClr val="3B3838"/>
                </a:solidFill>
                <a:latin typeface="Verdana" panose="020B0604030504040204" pitchFamily="34" charset="0"/>
                <a:ea typeface="Verdana" panose="020B0604030504040204" pitchFamily="34" charset="0"/>
                <a:cs typeface="Verdana" panose="020B0604030504040204" pitchFamily="34" charset="0"/>
              </a:rPr>
              <a:t>Creating a Comprehensive XML Workflow</a:t>
            </a:r>
          </a:p>
        </p:txBody>
      </p:sp>
      <p:sp>
        <p:nvSpPr>
          <p:cNvPr id="8" name="TextBox 7">
            <a:extLst>
              <a:ext uri="{FF2B5EF4-FFF2-40B4-BE49-F238E27FC236}">
                <a16:creationId xmlns:a16="http://schemas.microsoft.com/office/drawing/2014/main" id="{DD620F21-C073-6240-AB1E-F9D34495235B}"/>
              </a:ext>
            </a:extLst>
          </p:cNvPr>
          <p:cNvSpPr txBox="1"/>
          <p:nvPr/>
        </p:nvSpPr>
        <p:spPr>
          <a:xfrm>
            <a:off x="4963644" y="1605340"/>
            <a:ext cx="6460567"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Full-text of manuscript converted from Word file to structured XML upon submission</a:t>
            </a:r>
          </a:p>
        </p:txBody>
      </p:sp>
      <p:sp>
        <p:nvSpPr>
          <p:cNvPr id="9" name="TextBox 8">
            <a:extLst>
              <a:ext uri="{FF2B5EF4-FFF2-40B4-BE49-F238E27FC236}">
                <a16:creationId xmlns:a16="http://schemas.microsoft.com/office/drawing/2014/main" id="{6BFCA23D-C3C4-8E43-B67E-BF77019C94C7}"/>
              </a:ext>
            </a:extLst>
          </p:cNvPr>
          <p:cNvSpPr txBox="1"/>
          <p:nvPr/>
        </p:nvSpPr>
        <p:spPr>
          <a:xfrm>
            <a:off x="4963644" y="4449142"/>
            <a:ext cx="6257244" cy="1015663"/>
          </a:xfrm>
          <a:prstGeom prst="rect">
            <a:avLst/>
          </a:prstGeom>
          <a:noFill/>
        </p:spPr>
        <p:txBody>
          <a:bodyPr wrap="square" rtlCol="0">
            <a:spAutoFit/>
          </a:bodyPr>
          <a:lstStyle/>
          <a:p>
            <a:r>
              <a:rPr lang="en-US" sz="2000" dirty="0">
                <a:solidFill>
                  <a:schemeClr val="bg2">
                    <a:lumMod val="25000"/>
                  </a:schemeClr>
                </a:solidFill>
                <a:ea typeface="Verdana" panose="020B0604030504040204" pitchFamily="34" charset="0"/>
                <a:cs typeface="Verdana" panose="020B0604030504040204" pitchFamily="34" charset="0"/>
              </a:rPr>
              <a:t>Q</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uality checks</a:t>
            </a:r>
            <a:r>
              <a:rPr lang="en-US" sz="2000" dirty="0">
                <a:solidFill>
                  <a:schemeClr val="bg2">
                    <a:lumMod val="25000"/>
                  </a:schemeClr>
                </a:solidFill>
                <a:ea typeface="Verdana" panose="020B0604030504040204" pitchFamily="34" charset="0"/>
                <a:cs typeface="Verdana" panose="020B0604030504040204" pitchFamily="34" charset="0"/>
              </a:rPr>
              <a:t> </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and Author revisions made directly within the system </a:t>
            </a: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during editorial workflow (EM) </a:t>
            </a:r>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via XML editing tool</a:t>
            </a:r>
          </a:p>
        </p:txBody>
      </p:sp>
      <p:sp>
        <p:nvSpPr>
          <p:cNvPr id="10" name="TextBox 9">
            <a:extLst>
              <a:ext uri="{FF2B5EF4-FFF2-40B4-BE49-F238E27FC236}">
                <a16:creationId xmlns:a16="http://schemas.microsoft.com/office/drawing/2014/main" id="{0150BE8F-10E5-7A45-A431-A8979F238CC3}"/>
              </a:ext>
            </a:extLst>
          </p:cNvPr>
          <p:cNvSpPr txBox="1"/>
          <p:nvPr/>
        </p:nvSpPr>
        <p:spPr>
          <a:xfrm>
            <a:off x="4963644" y="3009014"/>
            <a:ext cx="6554354" cy="707886"/>
          </a:xfrm>
          <a:prstGeom prst="rect">
            <a:avLst/>
          </a:prstGeom>
          <a:noFill/>
        </p:spPr>
        <p:txBody>
          <a:bodyPr wrap="square" rtlCol="0">
            <a:spAutoFit/>
          </a:bodyPr>
          <a:lstStyle/>
          <a:p>
            <a:r>
              <a:rPr lang="en-US" sz="20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Peer review commentary made directly within the system via XML editing tool</a:t>
            </a:r>
          </a:p>
        </p:txBody>
      </p:sp>
      <p:pic>
        <p:nvPicPr>
          <p:cNvPr id="11" name="Picture 10">
            <a:extLst>
              <a:ext uri="{FF2B5EF4-FFF2-40B4-BE49-F238E27FC236}">
                <a16:creationId xmlns:a16="http://schemas.microsoft.com/office/drawing/2014/main" id="{FC212563-5B9C-9A40-A630-72C10030E8E1}"/>
              </a:ext>
            </a:extLst>
          </p:cNvPr>
          <p:cNvPicPr>
            <a:picLocks noChangeAspect="1"/>
          </p:cNvPicPr>
          <p:nvPr/>
        </p:nvPicPr>
        <p:blipFill>
          <a:blip r:embed="rId2"/>
          <a:stretch>
            <a:fillRect/>
          </a:stretch>
        </p:blipFill>
        <p:spPr>
          <a:xfrm>
            <a:off x="4364559" y="1642699"/>
            <a:ext cx="382160" cy="382160"/>
          </a:xfrm>
          <a:prstGeom prst="rect">
            <a:avLst/>
          </a:prstGeom>
        </p:spPr>
      </p:pic>
      <p:pic>
        <p:nvPicPr>
          <p:cNvPr id="12" name="Picture 11">
            <a:extLst>
              <a:ext uri="{FF2B5EF4-FFF2-40B4-BE49-F238E27FC236}">
                <a16:creationId xmlns:a16="http://schemas.microsoft.com/office/drawing/2014/main" id="{A506D950-64FF-9549-9A96-8515FB099311}"/>
              </a:ext>
            </a:extLst>
          </p:cNvPr>
          <p:cNvPicPr>
            <a:picLocks noChangeAspect="1"/>
          </p:cNvPicPr>
          <p:nvPr/>
        </p:nvPicPr>
        <p:blipFill>
          <a:blip r:embed="rId2"/>
          <a:stretch>
            <a:fillRect/>
          </a:stretch>
        </p:blipFill>
        <p:spPr>
          <a:xfrm>
            <a:off x="4364559" y="3028440"/>
            <a:ext cx="382160" cy="382160"/>
          </a:xfrm>
          <a:prstGeom prst="rect">
            <a:avLst/>
          </a:prstGeom>
        </p:spPr>
      </p:pic>
      <p:pic>
        <p:nvPicPr>
          <p:cNvPr id="13" name="Picture 12">
            <a:extLst>
              <a:ext uri="{FF2B5EF4-FFF2-40B4-BE49-F238E27FC236}">
                <a16:creationId xmlns:a16="http://schemas.microsoft.com/office/drawing/2014/main" id="{348EA6CA-7E41-A742-ADA3-AEE3BD9C25CA}"/>
              </a:ext>
            </a:extLst>
          </p:cNvPr>
          <p:cNvPicPr>
            <a:picLocks noChangeAspect="1"/>
          </p:cNvPicPr>
          <p:nvPr/>
        </p:nvPicPr>
        <p:blipFill>
          <a:blip r:embed="rId2"/>
          <a:stretch>
            <a:fillRect/>
          </a:stretch>
        </p:blipFill>
        <p:spPr>
          <a:xfrm>
            <a:off x="4364559" y="4496959"/>
            <a:ext cx="382160" cy="382160"/>
          </a:xfrm>
          <a:prstGeom prst="rect">
            <a:avLst/>
          </a:prstGeom>
        </p:spPr>
      </p:pic>
    </p:spTree>
    <p:extLst>
      <p:ext uri="{BB962C8B-B14F-4D97-AF65-F5344CB8AC3E}">
        <p14:creationId xmlns:p14="http://schemas.microsoft.com/office/powerpoint/2010/main" val="215432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6CAF33-1539-BB47-898B-B3C4DF9A0895}"/>
              </a:ext>
            </a:extLst>
          </p:cNvPr>
          <p:cNvSpPr>
            <a:spLocks noGrp="1"/>
          </p:cNvSpPr>
          <p:nvPr>
            <p:ph sz="half" idx="1"/>
          </p:nvPr>
        </p:nvSpPr>
        <p:spPr>
          <a:xfrm>
            <a:off x="613122" y="1456009"/>
            <a:ext cx="11158463" cy="4919218"/>
          </a:xfrm>
        </p:spPr>
        <p:txBody>
          <a:bodyPr/>
          <a:lstStyle/>
          <a:p>
            <a:pPr marL="137160"/>
            <a:r>
              <a:rPr lang="en-US" sz="2000" dirty="0"/>
              <a:t>Structured text in JATS XML from the start</a:t>
            </a:r>
          </a:p>
          <a:p>
            <a:pPr marL="137160"/>
            <a:r>
              <a:rPr lang="en-US" sz="2000" dirty="0"/>
              <a:t>Apply AI to assist in manuscript enrichment and quality checks</a:t>
            </a:r>
          </a:p>
          <a:p>
            <a:pPr marL="137160"/>
            <a:r>
              <a:rPr lang="en-US" sz="2000" dirty="0"/>
              <a:t>Apply AI to assist in Editor evaluation</a:t>
            </a:r>
          </a:p>
          <a:p>
            <a:pPr marL="137160"/>
            <a:r>
              <a:rPr lang="en-US" sz="2000" dirty="0"/>
              <a:t>Capture Peer-Review commentary in XML without sending PDF revisions around</a:t>
            </a:r>
          </a:p>
          <a:p>
            <a:pPr marL="137160"/>
            <a:r>
              <a:rPr lang="en-US" sz="2000" dirty="0"/>
              <a:t>Revision process refines live text via Editorial Manager XML Editor</a:t>
            </a:r>
          </a:p>
          <a:p>
            <a:pPr marL="137160"/>
            <a:r>
              <a:rPr lang="en-US" sz="2000" dirty="0"/>
              <a:t>Accepted text is available immediately</a:t>
            </a:r>
          </a:p>
          <a:p>
            <a:endParaRPr lang="en-US" dirty="0"/>
          </a:p>
        </p:txBody>
      </p:sp>
      <p:sp>
        <p:nvSpPr>
          <p:cNvPr id="4" name="Title 3">
            <a:extLst>
              <a:ext uri="{FF2B5EF4-FFF2-40B4-BE49-F238E27FC236}">
                <a16:creationId xmlns:a16="http://schemas.microsoft.com/office/drawing/2014/main" id="{A25B6C1A-7705-E341-836D-7EB2E83AFCC6}"/>
              </a:ext>
            </a:extLst>
          </p:cNvPr>
          <p:cNvSpPr>
            <a:spLocks noGrp="1"/>
          </p:cNvSpPr>
          <p:nvPr>
            <p:ph type="title"/>
          </p:nvPr>
        </p:nvSpPr>
        <p:spPr>
          <a:xfrm>
            <a:off x="1062396" y="-156536"/>
            <a:ext cx="10219607" cy="1325563"/>
          </a:xfrm>
        </p:spPr>
        <p:txBody>
          <a:bodyPr/>
          <a:lstStyle/>
          <a:p>
            <a:r>
              <a:rPr lang="en-US" dirty="0"/>
              <a:t>Full-text Conversion (Word -&gt; XML)</a:t>
            </a:r>
          </a:p>
        </p:txBody>
      </p:sp>
      <p:pic>
        <p:nvPicPr>
          <p:cNvPr id="6" name="Picture 5">
            <a:extLst>
              <a:ext uri="{FF2B5EF4-FFF2-40B4-BE49-F238E27FC236}">
                <a16:creationId xmlns:a16="http://schemas.microsoft.com/office/drawing/2014/main" id="{16CE2674-E2E6-B04D-BE98-6E8FAEB10BD3}"/>
              </a:ext>
            </a:extLst>
          </p:cNvPr>
          <p:cNvPicPr>
            <a:picLocks noChangeAspect="1"/>
          </p:cNvPicPr>
          <p:nvPr/>
        </p:nvPicPr>
        <p:blipFill>
          <a:blip r:embed="rId3"/>
          <a:stretch>
            <a:fillRect/>
          </a:stretch>
        </p:blipFill>
        <p:spPr>
          <a:xfrm>
            <a:off x="1791073" y="3492628"/>
            <a:ext cx="7959320" cy="2882599"/>
          </a:xfrm>
          <a:prstGeom prst="rect">
            <a:avLst/>
          </a:prstGeom>
        </p:spPr>
      </p:pic>
    </p:spTree>
    <p:extLst>
      <p:ext uri="{BB962C8B-B14F-4D97-AF65-F5344CB8AC3E}">
        <p14:creationId xmlns:p14="http://schemas.microsoft.com/office/powerpoint/2010/main" val="1661040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759FF1-A76B-9C47-A827-ECD772338AED}"/>
              </a:ext>
            </a:extLst>
          </p:cNvPr>
          <p:cNvSpPr/>
          <p:nvPr/>
        </p:nvSpPr>
        <p:spPr>
          <a:xfrm>
            <a:off x="10949650" y="5803025"/>
            <a:ext cx="1207625" cy="1020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6261A0C-02F0-2643-A044-B6B62F5C2E7A}"/>
              </a:ext>
            </a:extLst>
          </p:cNvPr>
          <p:cNvSpPr>
            <a:spLocks noGrp="1"/>
          </p:cNvSpPr>
          <p:nvPr>
            <p:ph sz="half" idx="1"/>
          </p:nvPr>
        </p:nvSpPr>
        <p:spPr>
          <a:xfrm>
            <a:off x="4364559" y="334555"/>
            <a:ext cx="7487524" cy="5503195"/>
          </a:xfrm>
        </p:spPr>
        <p:txBody>
          <a:bodyPr/>
          <a:lstStyle/>
          <a:p>
            <a:pPr>
              <a:spcBef>
                <a:spcPts val="800"/>
              </a:spcBef>
            </a:pPr>
            <a:r>
              <a:rPr lang="en-US" sz="2000" dirty="0"/>
              <a:t>Review and comment directly in the online editing tool</a:t>
            </a:r>
          </a:p>
          <a:p>
            <a:pPr>
              <a:spcBef>
                <a:spcPts val="800"/>
              </a:spcBef>
            </a:pPr>
            <a:r>
              <a:rPr lang="en-US" sz="2000" dirty="0"/>
              <a:t>Better user experience for Reviewers and Editors</a:t>
            </a:r>
          </a:p>
          <a:p>
            <a:pPr>
              <a:spcBef>
                <a:spcPts val="800"/>
              </a:spcBef>
            </a:pPr>
            <a:r>
              <a:rPr lang="en-US" sz="2000" dirty="0"/>
              <a:t>Comments are all tracked contextually </a:t>
            </a:r>
          </a:p>
          <a:p>
            <a:pPr>
              <a:spcBef>
                <a:spcPts val="800"/>
              </a:spcBef>
            </a:pPr>
            <a:r>
              <a:rPr lang="en-US" sz="2000" dirty="0"/>
              <a:t>Reduces turnaround time and errors with peer review</a:t>
            </a:r>
          </a:p>
          <a:p>
            <a:pPr>
              <a:spcBef>
                <a:spcPts val="800"/>
              </a:spcBef>
            </a:pPr>
            <a:r>
              <a:rPr lang="en-US" sz="2000" dirty="0"/>
              <a:t>Enables reviewer and editor comments initially, then later authors may also do revisions in XML editor</a:t>
            </a:r>
          </a:p>
          <a:p>
            <a:pPr>
              <a:spcBef>
                <a:spcPts val="800"/>
              </a:spcBef>
            </a:pPr>
            <a:r>
              <a:rPr lang="en-US" sz="2000" dirty="0"/>
              <a:t>We have already started requirements analysis for MVP/pilot</a:t>
            </a:r>
          </a:p>
          <a:p>
            <a:endParaRPr lang="en-US" dirty="0"/>
          </a:p>
        </p:txBody>
      </p:sp>
      <p:sp>
        <p:nvSpPr>
          <p:cNvPr id="3" name="Text Placeholder 2">
            <a:extLst>
              <a:ext uri="{FF2B5EF4-FFF2-40B4-BE49-F238E27FC236}">
                <a16:creationId xmlns:a16="http://schemas.microsoft.com/office/drawing/2014/main" id="{13B1609A-06EB-E148-A8FE-EFFC66291D5A}"/>
              </a:ext>
            </a:extLst>
          </p:cNvPr>
          <p:cNvSpPr>
            <a:spLocks noGrp="1"/>
          </p:cNvSpPr>
          <p:nvPr>
            <p:ph type="body" sz="quarter" idx="10"/>
          </p:nvPr>
        </p:nvSpPr>
        <p:spPr>
          <a:xfrm>
            <a:off x="339917" y="4305110"/>
            <a:ext cx="3155637" cy="1075400"/>
          </a:xfrm>
        </p:spPr>
        <p:txBody>
          <a:bodyPr/>
          <a:lstStyle/>
          <a:p>
            <a:r>
              <a:rPr lang="en-US" dirty="0"/>
              <a:t>via interface using HTML display/XML underneath</a:t>
            </a:r>
          </a:p>
        </p:txBody>
      </p:sp>
      <p:sp>
        <p:nvSpPr>
          <p:cNvPr id="4" name="Text Placeholder 3">
            <a:extLst>
              <a:ext uri="{FF2B5EF4-FFF2-40B4-BE49-F238E27FC236}">
                <a16:creationId xmlns:a16="http://schemas.microsoft.com/office/drawing/2014/main" id="{EE1EBBF0-B15D-5344-B157-8ABB414BE9A6}"/>
              </a:ext>
            </a:extLst>
          </p:cNvPr>
          <p:cNvSpPr>
            <a:spLocks noGrp="1"/>
          </p:cNvSpPr>
          <p:nvPr>
            <p:ph type="body" sz="quarter" idx="11"/>
          </p:nvPr>
        </p:nvSpPr>
        <p:spPr>
          <a:xfrm>
            <a:off x="339916" y="1949155"/>
            <a:ext cx="3491304" cy="1075400"/>
          </a:xfrm>
        </p:spPr>
        <p:txBody>
          <a:bodyPr/>
          <a:lstStyle/>
          <a:p>
            <a:r>
              <a:rPr lang="en-US" dirty="0"/>
              <a:t>Peer review commentary</a:t>
            </a:r>
          </a:p>
        </p:txBody>
      </p:sp>
      <p:pic>
        <p:nvPicPr>
          <p:cNvPr id="5" name="Picture 4">
            <a:extLst>
              <a:ext uri="{FF2B5EF4-FFF2-40B4-BE49-F238E27FC236}">
                <a16:creationId xmlns:a16="http://schemas.microsoft.com/office/drawing/2014/main" id="{23F33757-9629-854F-91AE-C6BA03A022E7}"/>
              </a:ext>
            </a:extLst>
          </p:cNvPr>
          <p:cNvPicPr>
            <a:picLocks noChangeAspect="1"/>
          </p:cNvPicPr>
          <p:nvPr/>
        </p:nvPicPr>
        <p:blipFill rotWithShape="1">
          <a:blip r:embed="rId3"/>
          <a:srcRect t="11133" b="10029"/>
          <a:stretch/>
        </p:blipFill>
        <p:spPr>
          <a:xfrm>
            <a:off x="4622138" y="3475920"/>
            <a:ext cx="6005248" cy="2663093"/>
          </a:xfrm>
          <a:prstGeom prst="rect">
            <a:avLst/>
          </a:prstGeom>
        </p:spPr>
      </p:pic>
      <p:sp>
        <p:nvSpPr>
          <p:cNvPr id="7" name="Rectangle 6">
            <a:extLst>
              <a:ext uri="{FF2B5EF4-FFF2-40B4-BE49-F238E27FC236}">
                <a16:creationId xmlns:a16="http://schemas.microsoft.com/office/drawing/2014/main" id="{306362F4-0967-8648-B209-63F6732B5320}"/>
              </a:ext>
            </a:extLst>
          </p:cNvPr>
          <p:cNvSpPr/>
          <p:nvPr/>
        </p:nvSpPr>
        <p:spPr>
          <a:xfrm>
            <a:off x="8046670" y="3399621"/>
            <a:ext cx="2719985" cy="2713127"/>
          </a:xfrm>
          <a:prstGeom prst="rect">
            <a:avLst/>
          </a:prstGeom>
          <a:noFill/>
          <a:ln w="63500">
            <a:solidFill>
              <a:srgbClr val="B4D9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71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70EA9F1F-9928-9940-BB73-FC0FBC7C8374}"/>
              </a:ext>
            </a:extLst>
          </p:cNvPr>
          <p:cNvSpPr>
            <a:spLocks noGrp="1"/>
          </p:cNvSpPr>
          <p:nvPr>
            <p:ph sz="half" idx="1"/>
          </p:nvPr>
        </p:nvSpPr>
        <p:spPr>
          <a:xfrm>
            <a:off x="804947" y="1620522"/>
            <a:ext cx="6907343" cy="5029659"/>
          </a:xfrm>
        </p:spPr>
        <p:txBody>
          <a:bodyPr>
            <a:normAutofit/>
          </a:bodyPr>
          <a:lstStyle/>
          <a:p>
            <a:pPr>
              <a:lnSpc>
                <a:spcPct val="110000"/>
              </a:lnSpc>
              <a:buClr>
                <a:srgbClr val="003462"/>
              </a:buClr>
            </a:pPr>
            <a:r>
              <a:rPr lang="en-US" sz="2000" dirty="0"/>
              <a:t>Historically, publisher XML Files are treated as Companion Files</a:t>
            </a:r>
          </a:p>
          <a:p>
            <a:pPr marL="0" indent="0">
              <a:lnSpc>
                <a:spcPct val="110000"/>
              </a:lnSpc>
              <a:buClr>
                <a:srgbClr val="003462"/>
              </a:buClr>
              <a:buNone/>
            </a:pPr>
            <a:endParaRPr lang="en-US" sz="2000" dirty="0"/>
          </a:p>
          <a:p>
            <a:pPr>
              <a:lnSpc>
                <a:spcPct val="110000"/>
              </a:lnSpc>
              <a:buClr>
                <a:srgbClr val="003462"/>
              </a:buClr>
            </a:pPr>
            <a:r>
              <a:rPr lang="en-US" sz="2000" dirty="0"/>
              <a:t>Now, </a:t>
            </a:r>
            <a:r>
              <a:rPr lang="en-US" sz="2000" dirty="0" err="1"/>
              <a:t>LiXuid</a:t>
            </a:r>
            <a:r>
              <a:rPr lang="en-US" sz="2000" dirty="0"/>
              <a:t> Manuscript adds new ‘Aries XML’ (definitive) file stream</a:t>
            </a:r>
          </a:p>
          <a:p>
            <a:pPr marL="0" indent="0">
              <a:lnSpc>
                <a:spcPct val="110000"/>
              </a:lnSpc>
              <a:buClr>
                <a:srgbClr val="003462"/>
              </a:buClr>
              <a:buNone/>
            </a:pPr>
            <a:endParaRPr lang="en-US" sz="2000" dirty="0"/>
          </a:p>
          <a:p>
            <a:pPr>
              <a:lnSpc>
                <a:spcPct val="110000"/>
              </a:lnSpc>
              <a:buClr>
                <a:srgbClr val="003462"/>
              </a:buClr>
            </a:pPr>
            <a:r>
              <a:rPr lang="en-US" sz="2000" dirty="0"/>
              <a:t>Specific XML format (Subset of JATS DTD)</a:t>
            </a:r>
          </a:p>
          <a:p>
            <a:pPr lvl="1">
              <a:lnSpc>
                <a:spcPct val="110000"/>
              </a:lnSpc>
              <a:buClr>
                <a:srgbClr val="003462"/>
              </a:buClr>
            </a:pPr>
            <a:r>
              <a:rPr lang="en-US" sz="1800" dirty="0"/>
              <a:t>Tighter version of XML</a:t>
            </a:r>
          </a:p>
          <a:p>
            <a:pPr lvl="1">
              <a:lnSpc>
                <a:spcPct val="110000"/>
              </a:lnSpc>
              <a:buClr>
                <a:srgbClr val="003462"/>
              </a:buClr>
            </a:pPr>
            <a:r>
              <a:rPr lang="en-US" sz="1800" dirty="0"/>
              <a:t>Conforms to industry standards</a:t>
            </a:r>
          </a:p>
          <a:p>
            <a:pPr marL="0" indent="0">
              <a:lnSpc>
                <a:spcPct val="110000"/>
              </a:lnSpc>
              <a:buClr>
                <a:srgbClr val="003462"/>
              </a:buClr>
              <a:buNone/>
            </a:pPr>
            <a:endParaRPr lang="en-US" sz="2000" dirty="0"/>
          </a:p>
          <a:p>
            <a:pPr>
              <a:lnSpc>
                <a:spcPct val="110000"/>
              </a:lnSpc>
              <a:buClr>
                <a:srgbClr val="003462"/>
              </a:buClr>
            </a:pPr>
            <a:r>
              <a:rPr lang="en-US" sz="2000" dirty="0" err="1"/>
              <a:t>LiXuid</a:t>
            </a:r>
            <a:r>
              <a:rPr lang="en-US" sz="2000" dirty="0"/>
              <a:t> Manuscript tools expect a consistent format</a:t>
            </a:r>
          </a:p>
        </p:txBody>
      </p:sp>
      <p:sp>
        <p:nvSpPr>
          <p:cNvPr id="5" name="Title 2">
            <a:extLst>
              <a:ext uri="{FF2B5EF4-FFF2-40B4-BE49-F238E27FC236}">
                <a16:creationId xmlns:a16="http://schemas.microsoft.com/office/drawing/2014/main" id="{9B38DCEB-D659-DF40-B9ED-A108EC178EDB}"/>
              </a:ext>
            </a:extLst>
          </p:cNvPr>
          <p:cNvSpPr>
            <a:spLocks noGrp="1"/>
          </p:cNvSpPr>
          <p:nvPr>
            <p:ph type="title"/>
          </p:nvPr>
        </p:nvSpPr>
        <p:spPr>
          <a:xfrm>
            <a:off x="973112" y="-87086"/>
            <a:ext cx="10515600" cy="1325563"/>
          </a:xfrm>
        </p:spPr>
        <p:txBody>
          <a:bodyPr>
            <a:normAutofit/>
          </a:bodyPr>
          <a:lstStyle/>
          <a:p>
            <a:r>
              <a:rPr lang="en-US" dirty="0"/>
              <a:t>Aries XML</a:t>
            </a:r>
          </a:p>
        </p:txBody>
      </p:sp>
      <p:pic>
        <p:nvPicPr>
          <p:cNvPr id="6" name="Picture 5">
            <a:extLst>
              <a:ext uri="{FF2B5EF4-FFF2-40B4-BE49-F238E27FC236}">
                <a16:creationId xmlns:a16="http://schemas.microsoft.com/office/drawing/2014/main" id="{9E9E87A2-1DC8-A34D-A4EC-97A9F02CD38E}"/>
              </a:ext>
            </a:extLst>
          </p:cNvPr>
          <p:cNvPicPr>
            <a:picLocks noChangeAspect="1"/>
          </p:cNvPicPr>
          <p:nvPr/>
        </p:nvPicPr>
        <p:blipFill>
          <a:blip r:embed="rId3"/>
          <a:stretch>
            <a:fillRect/>
          </a:stretch>
        </p:blipFill>
        <p:spPr>
          <a:xfrm>
            <a:off x="7712291" y="2253592"/>
            <a:ext cx="3966686" cy="3085200"/>
          </a:xfrm>
          <a:prstGeom prst="rect">
            <a:avLst/>
          </a:prstGeom>
        </p:spPr>
      </p:pic>
    </p:spTree>
    <p:extLst>
      <p:ext uri="{BB962C8B-B14F-4D97-AF65-F5344CB8AC3E}">
        <p14:creationId xmlns:p14="http://schemas.microsoft.com/office/powerpoint/2010/main" val="1372903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B7F3A-6A8B-7B44-87C6-61A20314AD6C}"/>
              </a:ext>
            </a:extLst>
          </p:cNvPr>
          <p:cNvSpPr>
            <a:spLocks noGrp="1"/>
          </p:cNvSpPr>
          <p:nvPr>
            <p:ph type="title"/>
          </p:nvPr>
        </p:nvSpPr>
        <p:spPr>
          <a:xfrm>
            <a:off x="5907024" y="2800350"/>
            <a:ext cx="4553712" cy="1040130"/>
          </a:xfrm>
        </p:spPr>
        <p:txBody>
          <a:bodyPr/>
          <a:lstStyle/>
          <a:p>
            <a:r>
              <a:rPr lang="en-US" dirty="0"/>
              <a:t>Questions?</a:t>
            </a:r>
          </a:p>
        </p:txBody>
      </p:sp>
    </p:spTree>
    <p:extLst>
      <p:ext uri="{BB962C8B-B14F-4D97-AF65-F5344CB8AC3E}">
        <p14:creationId xmlns:p14="http://schemas.microsoft.com/office/powerpoint/2010/main" val="2243771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8A1B1-8815-EF40-97E6-E56F43244AA0}"/>
              </a:ext>
            </a:extLst>
          </p:cNvPr>
          <p:cNvSpPr>
            <a:spLocks noGrp="1"/>
          </p:cNvSpPr>
          <p:nvPr>
            <p:ph type="title"/>
          </p:nvPr>
        </p:nvSpPr>
        <p:spPr>
          <a:xfrm>
            <a:off x="269823" y="-87086"/>
            <a:ext cx="11922177" cy="1325563"/>
          </a:xfrm>
        </p:spPr>
        <p:txBody>
          <a:bodyPr/>
          <a:lstStyle/>
          <a:p>
            <a:r>
              <a:rPr lang="en-US" dirty="0"/>
              <a:t>Expansive Ecosystem, Optimized Workflow</a:t>
            </a:r>
          </a:p>
        </p:txBody>
      </p:sp>
      <p:sp>
        <p:nvSpPr>
          <p:cNvPr id="4" name="Content Placeholder 1">
            <a:extLst>
              <a:ext uri="{FF2B5EF4-FFF2-40B4-BE49-F238E27FC236}">
                <a16:creationId xmlns:a16="http://schemas.microsoft.com/office/drawing/2014/main" id="{9D777B79-48DC-9142-AED6-D4EAC5042198}"/>
              </a:ext>
            </a:extLst>
          </p:cNvPr>
          <p:cNvSpPr>
            <a:spLocks noGrp="1"/>
          </p:cNvSpPr>
          <p:nvPr>
            <p:ph sz="half" idx="1"/>
          </p:nvPr>
        </p:nvSpPr>
        <p:spPr>
          <a:xfrm>
            <a:off x="389139" y="2390021"/>
            <a:ext cx="4407713" cy="3950818"/>
          </a:xfrm>
        </p:spPr>
        <p:txBody>
          <a:bodyPr>
            <a:normAutofit/>
          </a:bodyPr>
          <a:lstStyle/>
          <a:p>
            <a:pPr marL="0" indent="0">
              <a:lnSpc>
                <a:spcPct val="110000"/>
              </a:lnSpc>
              <a:buNone/>
            </a:pPr>
            <a:r>
              <a:rPr lang="en-US" sz="2000" dirty="0"/>
              <a:t>Aries Systems’ purpose-built APIs and integrations are designed to connect industry-leading technology with Editorial Manager and </a:t>
            </a:r>
            <a:r>
              <a:rPr lang="en-US" sz="2000" dirty="0" err="1"/>
              <a:t>ProduXion</a:t>
            </a:r>
            <a:r>
              <a:rPr lang="en-US" sz="2000" dirty="0"/>
              <a:t> Manager, providing publishers with best-in-class tools all in one place.</a:t>
            </a:r>
          </a:p>
        </p:txBody>
      </p:sp>
      <p:pic>
        <p:nvPicPr>
          <p:cNvPr id="5" name="Picture 4">
            <a:extLst>
              <a:ext uri="{FF2B5EF4-FFF2-40B4-BE49-F238E27FC236}">
                <a16:creationId xmlns:a16="http://schemas.microsoft.com/office/drawing/2014/main" id="{191ACDAB-59ED-A84B-B91D-8D27252611C2}"/>
              </a:ext>
            </a:extLst>
          </p:cNvPr>
          <p:cNvPicPr>
            <a:picLocks noChangeAspect="1"/>
          </p:cNvPicPr>
          <p:nvPr/>
        </p:nvPicPr>
        <p:blipFill rotWithShape="1">
          <a:blip r:embed="rId2"/>
          <a:srcRect l="3173" t="2904" r="3968" b="3535"/>
          <a:stretch/>
        </p:blipFill>
        <p:spPr>
          <a:xfrm>
            <a:off x="5205046" y="1238305"/>
            <a:ext cx="5945657" cy="5102534"/>
          </a:xfrm>
          <a:prstGeom prst="rect">
            <a:avLst/>
          </a:prstGeom>
        </p:spPr>
      </p:pic>
    </p:spTree>
    <p:extLst>
      <p:ext uri="{BB962C8B-B14F-4D97-AF65-F5344CB8AC3E}">
        <p14:creationId xmlns:p14="http://schemas.microsoft.com/office/powerpoint/2010/main" val="299995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488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2">
            <a:extLst>
              <a:ext uri="{FF2B5EF4-FFF2-40B4-BE49-F238E27FC236}">
                <a16:creationId xmlns:a16="http://schemas.microsoft.com/office/drawing/2014/main" id="{6DB9C5A9-12FD-C54F-8E9A-0C9D10006421}"/>
              </a:ext>
            </a:extLst>
          </p:cNvPr>
          <p:cNvSpPr>
            <a:spLocks noGrp="1" noChangeArrowheads="1"/>
          </p:cNvSpPr>
          <p:nvPr>
            <p:ph type="title"/>
          </p:nvPr>
        </p:nvSpPr>
        <p:spPr>
          <a:xfrm>
            <a:off x="973138" y="-87313"/>
            <a:ext cx="10515600" cy="1325563"/>
          </a:xfrm>
        </p:spPr>
        <p:txBody>
          <a:bodyPr/>
          <a:lstStyle/>
          <a:p>
            <a:r>
              <a:rPr lang="en-US" altLang="en-US"/>
              <a:t>Extra Icons</a:t>
            </a:r>
          </a:p>
        </p:txBody>
      </p:sp>
      <p:pic>
        <p:nvPicPr>
          <p:cNvPr id="47106" name="Picture 19">
            <a:extLst>
              <a:ext uri="{FF2B5EF4-FFF2-40B4-BE49-F238E27FC236}">
                <a16:creationId xmlns:a16="http://schemas.microsoft.com/office/drawing/2014/main" id="{D6F772F4-D86F-C144-8FC2-13724BAA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549400"/>
            <a:ext cx="24003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1">
            <a:extLst>
              <a:ext uri="{FF2B5EF4-FFF2-40B4-BE49-F238E27FC236}">
                <a16:creationId xmlns:a16="http://schemas.microsoft.com/office/drawing/2014/main" id="{F24DE3C3-8225-3C4B-969F-1F5737EEB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2570163"/>
            <a:ext cx="788987"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22">
            <a:extLst>
              <a:ext uri="{FF2B5EF4-FFF2-40B4-BE49-F238E27FC236}">
                <a16:creationId xmlns:a16="http://schemas.microsoft.com/office/drawing/2014/main" id="{0504FB67-9906-1E4D-A0B0-4D47E6444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3609975"/>
            <a:ext cx="101123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3">
            <a:extLst>
              <a:ext uri="{FF2B5EF4-FFF2-40B4-BE49-F238E27FC236}">
                <a16:creationId xmlns:a16="http://schemas.microsoft.com/office/drawing/2014/main" id="{62572D5C-8164-4C4F-997B-680A4C2932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775" y="3590925"/>
            <a:ext cx="1219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4">
            <a:extLst>
              <a:ext uri="{FF2B5EF4-FFF2-40B4-BE49-F238E27FC236}">
                <a16:creationId xmlns:a16="http://schemas.microsoft.com/office/drawing/2014/main" id="{C161BAD0-4A7C-F648-A57E-B32633F7CC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8338" y="1404938"/>
            <a:ext cx="10572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5">
            <a:extLst>
              <a:ext uri="{FF2B5EF4-FFF2-40B4-BE49-F238E27FC236}">
                <a16:creationId xmlns:a16="http://schemas.microsoft.com/office/drawing/2014/main" id="{F87FA09F-83D1-B445-834F-40649011C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975" y="3625850"/>
            <a:ext cx="995363"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27">
            <a:extLst>
              <a:ext uri="{FF2B5EF4-FFF2-40B4-BE49-F238E27FC236}">
                <a16:creationId xmlns:a16="http://schemas.microsoft.com/office/drawing/2014/main" id="{AC5AD0CD-9233-5A40-A6E0-A30E664C9D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4725" y="1330325"/>
            <a:ext cx="922338"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28">
            <a:extLst>
              <a:ext uri="{FF2B5EF4-FFF2-40B4-BE49-F238E27FC236}">
                <a16:creationId xmlns:a16="http://schemas.microsoft.com/office/drawing/2014/main" id="{F9AF2F12-1525-9C49-B4F7-04439DA4C7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4725" y="2470150"/>
            <a:ext cx="941388"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9">
            <a:extLst>
              <a:ext uri="{FF2B5EF4-FFF2-40B4-BE49-F238E27FC236}">
                <a16:creationId xmlns:a16="http://schemas.microsoft.com/office/drawing/2014/main" id="{546EF40D-B2C3-E048-B65B-8522AAA0E0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1100" y="5122863"/>
            <a:ext cx="1346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30">
            <a:extLst>
              <a:ext uri="{FF2B5EF4-FFF2-40B4-BE49-F238E27FC236}">
                <a16:creationId xmlns:a16="http://schemas.microsoft.com/office/drawing/2014/main" id="{2974E957-8331-1442-9FDD-923416D59F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63900" y="5122863"/>
            <a:ext cx="1285875"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31">
            <a:extLst>
              <a:ext uri="{FF2B5EF4-FFF2-40B4-BE49-F238E27FC236}">
                <a16:creationId xmlns:a16="http://schemas.microsoft.com/office/drawing/2014/main" id="{0E8948DB-8E49-F548-95C6-AB86B9D2CC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7338" y="5091113"/>
            <a:ext cx="1320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32">
            <a:extLst>
              <a:ext uri="{FF2B5EF4-FFF2-40B4-BE49-F238E27FC236}">
                <a16:creationId xmlns:a16="http://schemas.microsoft.com/office/drawing/2014/main" id="{AA229C1A-3BAB-8948-84AC-EA6BB091755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40613" y="5243513"/>
            <a:ext cx="1239837"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35">
            <a:extLst>
              <a:ext uri="{FF2B5EF4-FFF2-40B4-BE49-F238E27FC236}">
                <a16:creationId xmlns:a16="http://schemas.microsoft.com/office/drawing/2014/main" id="{7D06F685-4935-1D48-9C9E-830E976266C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54788" y="3448050"/>
            <a:ext cx="9763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36">
            <a:extLst>
              <a:ext uri="{FF2B5EF4-FFF2-40B4-BE49-F238E27FC236}">
                <a16:creationId xmlns:a16="http://schemas.microsoft.com/office/drawing/2014/main" id="{1FD18B21-B9A7-F040-AE61-336017A8E23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51788" y="3429000"/>
            <a:ext cx="10064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37">
            <a:extLst>
              <a:ext uri="{FF2B5EF4-FFF2-40B4-BE49-F238E27FC236}">
                <a16:creationId xmlns:a16="http://schemas.microsoft.com/office/drawing/2014/main" id="{5C63A63F-B40F-7948-B9A8-150289877ED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91038" y="3781425"/>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38">
            <a:extLst>
              <a:ext uri="{FF2B5EF4-FFF2-40B4-BE49-F238E27FC236}">
                <a16:creationId xmlns:a16="http://schemas.microsoft.com/office/drawing/2014/main" id="{93D70A6A-7711-8C4F-960B-64929F6ED9C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62488" y="2324100"/>
            <a:ext cx="784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39">
            <a:extLst>
              <a:ext uri="{FF2B5EF4-FFF2-40B4-BE49-F238E27FC236}">
                <a16:creationId xmlns:a16="http://schemas.microsoft.com/office/drawing/2014/main" id="{9F3914A2-1D78-8940-B2F5-E422129C7AA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26325" y="1654175"/>
            <a:ext cx="12525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40">
            <a:extLst>
              <a:ext uri="{FF2B5EF4-FFF2-40B4-BE49-F238E27FC236}">
                <a16:creationId xmlns:a16="http://schemas.microsoft.com/office/drawing/2014/main" id="{F29CA768-36AF-C14C-8B49-B3FD9E6C13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08575" y="3614738"/>
            <a:ext cx="105727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41">
            <a:extLst>
              <a:ext uri="{FF2B5EF4-FFF2-40B4-BE49-F238E27FC236}">
                <a16:creationId xmlns:a16="http://schemas.microsoft.com/office/drawing/2014/main" id="{E9C339C9-A4D0-D944-910B-B3BCE2E9208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755313" y="1670050"/>
            <a:ext cx="971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43">
            <a:extLst>
              <a:ext uri="{FF2B5EF4-FFF2-40B4-BE49-F238E27FC236}">
                <a16:creationId xmlns:a16="http://schemas.microsoft.com/office/drawing/2014/main" id="{DC71F966-D52D-0141-9C8D-FB98DFCCF5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050338" y="1320800"/>
            <a:ext cx="1350962"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45">
            <a:extLst>
              <a:ext uri="{FF2B5EF4-FFF2-40B4-BE49-F238E27FC236}">
                <a16:creationId xmlns:a16="http://schemas.microsoft.com/office/drawing/2014/main" id="{1F927E40-2BD3-C84C-96EC-CF9B6B8D66D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5138" y="1443038"/>
            <a:ext cx="6302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48">
            <a:extLst>
              <a:ext uri="{FF2B5EF4-FFF2-40B4-BE49-F238E27FC236}">
                <a16:creationId xmlns:a16="http://schemas.microsoft.com/office/drawing/2014/main" id="{DD5660D7-5C0F-0D46-B2A9-172A98A716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91038" y="4241800"/>
            <a:ext cx="3444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49">
            <a:extLst>
              <a:ext uri="{FF2B5EF4-FFF2-40B4-BE49-F238E27FC236}">
                <a16:creationId xmlns:a16="http://schemas.microsoft.com/office/drawing/2014/main" id="{EFB589A0-D2A2-C04B-B2C5-8314FDDA4DC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755313" y="3429000"/>
            <a:ext cx="12461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50">
            <a:extLst>
              <a:ext uri="{FF2B5EF4-FFF2-40B4-BE49-F238E27FC236}">
                <a16:creationId xmlns:a16="http://schemas.microsoft.com/office/drawing/2014/main" id="{7554E726-23AA-DC41-84F3-747B918C5D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78950" y="3429000"/>
            <a:ext cx="102393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51">
            <a:extLst>
              <a:ext uri="{FF2B5EF4-FFF2-40B4-BE49-F238E27FC236}">
                <a16:creationId xmlns:a16="http://schemas.microsoft.com/office/drawing/2014/main" id="{A288DFB4-468F-7247-B730-9AE163A7F8D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90025" y="5243513"/>
            <a:ext cx="213518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a:extLst>
              <a:ext uri="{FF2B5EF4-FFF2-40B4-BE49-F238E27FC236}">
                <a16:creationId xmlns:a16="http://schemas.microsoft.com/office/drawing/2014/main" id="{7D3DD565-063B-EA4B-B005-795317632B2A}"/>
              </a:ext>
            </a:extLst>
          </p:cNvPr>
          <p:cNvSpPr>
            <a:spLocks noGrp="1" noChangeArrowheads="1"/>
          </p:cNvSpPr>
          <p:nvPr>
            <p:ph type="title"/>
          </p:nvPr>
        </p:nvSpPr>
        <p:spPr>
          <a:xfrm>
            <a:off x="973138" y="-87313"/>
            <a:ext cx="10515600" cy="1325563"/>
          </a:xfrm>
        </p:spPr>
        <p:txBody>
          <a:bodyPr/>
          <a:lstStyle/>
          <a:p>
            <a:r>
              <a:rPr lang="en-US" altLang="en-US"/>
              <a:t>Aries Logos</a:t>
            </a:r>
          </a:p>
        </p:txBody>
      </p:sp>
      <p:pic>
        <p:nvPicPr>
          <p:cNvPr id="49154" name="Picture 3">
            <a:extLst>
              <a:ext uri="{FF2B5EF4-FFF2-40B4-BE49-F238E27FC236}">
                <a16:creationId xmlns:a16="http://schemas.microsoft.com/office/drawing/2014/main" id="{D67A193C-F373-C246-A0C8-7051866DD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165225"/>
            <a:ext cx="417195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a:extLst>
              <a:ext uri="{FF2B5EF4-FFF2-40B4-BE49-F238E27FC236}">
                <a16:creationId xmlns:a16="http://schemas.microsoft.com/office/drawing/2014/main" id="{398DD2EC-C202-8B4E-9DD9-8DC911FB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188" y="1841500"/>
            <a:ext cx="20923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7">
            <a:extLst>
              <a:ext uri="{FF2B5EF4-FFF2-40B4-BE49-F238E27FC236}">
                <a16:creationId xmlns:a16="http://schemas.microsoft.com/office/drawing/2014/main" id="{84C07D21-A19C-424C-84E3-D58889BC1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4241800"/>
            <a:ext cx="4740275"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a:extLst>
              <a:ext uri="{FF2B5EF4-FFF2-40B4-BE49-F238E27FC236}">
                <a16:creationId xmlns:a16="http://schemas.microsoft.com/office/drawing/2014/main" id="{A0093313-B18C-FC40-9CFB-D0A9FBF431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3" y="4924425"/>
            <a:ext cx="6072187"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1">
            <a:extLst>
              <a:ext uri="{FF2B5EF4-FFF2-40B4-BE49-F238E27FC236}">
                <a16:creationId xmlns:a16="http://schemas.microsoft.com/office/drawing/2014/main" id="{2F011186-99F6-744E-A3AE-F45038773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538" y="2009775"/>
            <a:ext cx="47402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6F54F36-DF7B-5743-8789-150C4AF9FE50}"/>
              </a:ext>
            </a:extLst>
          </p:cNvPr>
          <p:cNvPicPr>
            <a:picLocks noChangeAspect="1"/>
          </p:cNvPicPr>
          <p:nvPr/>
        </p:nvPicPr>
        <p:blipFill>
          <a:blip r:embed="rId8"/>
          <a:stretch>
            <a:fillRect/>
          </a:stretch>
        </p:blipFill>
        <p:spPr>
          <a:xfrm>
            <a:off x="1018380" y="3935413"/>
            <a:ext cx="3425459" cy="8290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41E0F7-9124-1F44-84CB-86B7B3172295}"/>
              </a:ext>
            </a:extLst>
          </p:cNvPr>
          <p:cNvSpPr>
            <a:spLocks noGrp="1"/>
          </p:cNvSpPr>
          <p:nvPr>
            <p:ph type="body" sz="quarter" idx="10"/>
          </p:nvPr>
        </p:nvSpPr>
        <p:spPr/>
        <p:txBody>
          <a:bodyPr/>
          <a:lstStyle/>
          <a:p>
            <a:r>
              <a:rPr lang="en-US" dirty="0"/>
              <a:t>Aries Client Services</a:t>
            </a:r>
          </a:p>
        </p:txBody>
      </p:sp>
      <p:pic>
        <p:nvPicPr>
          <p:cNvPr id="4" name="Picture 3">
            <a:extLst>
              <a:ext uri="{FF2B5EF4-FFF2-40B4-BE49-F238E27FC236}">
                <a16:creationId xmlns:a16="http://schemas.microsoft.com/office/drawing/2014/main" id="{2DC4788E-FDC9-5D44-ACB2-536A1BF7B486}"/>
              </a:ext>
            </a:extLst>
          </p:cNvPr>
          <p:cNvPicPr>
            <a:picLocks noChangeAspect="1"/>
          </p:cNvPicPr>
          <p:nvPr/>
        </p:nvPicPr>
        <p:blipFill>
          <a:blip r:embed="rId2"/>
          <a:stretch>
            <a:fillRect/>
          </a:stretch>
        </p:blipFill>
        <p:spPr>
          <a:xfrm>
            <a:off x="4640580" y="560194"/>
            <a:ext cx="2910840" cy="3635762"/>
          </a:xfrm>
          <a:prstGeom prst="rect">
            <a:avLst/>
          </a:prstGeom>
        </p:spPr>
      </p:pic>
    </p:spTree>
    <p:extLst>
      <p:ext uri="{BB962C8B-B14F-4D97-AF65-F5344CB8AC3E}">
        <p14:creationId xmlns:p14="http://schemas.microsoft.com/office/powerpoint/2010/main" val="2893999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69BA3-C16A-5C4D-8A50-397FFAE59286}"/>
              </a:ext>
            </a:extLst>
          </p:cNvPr>
          <p:cNvSpPr>
            <a:spLocks noGrp="1"/>
          </p:cNvSpPr>
          <p:nvPr>
            <p:ph type="title"/>
          </p:nvPr>
        </p:nvSpPr>
        <p:spPr/>
        <p:txBody>
          <a:bodyPr/>
          <a:lstStyle/>
          <a:p>
            <a:r>
              <a:rPr lang="en-US" dirty="0"/>
              <a:t>Aries Client Services Team</a:t>
            </a:r>
          </a:p>
        </p:txBody>
      </p:sp>
      <p:sp>
        <p:nvSpPr>
          <p:cNvPr id="4" name="Content Placeholder 1">
            <a:extLst>
              <a:ext uri="{FF2B5EF4-FFF2-40B4-BE49-F238E27FC236}">
                <a16:creationId xmlns:a16="http://schemas.microsoft.com/office/drawing/2014/main" id="{95FE1C64-2013-C54F-B8A9-8A2528B424B8}"/>
              </a:ext>
            </a:extLst>
          </p:cNvPr>
          <p:cNvSpPr>
            <a:spLocks noGrp="1"/>
          </p:cNvSpPr>
          <p:nvPr>
            <p:ph sz="half" idx="1"/>
          </p:nvPr>
        </p:nvSpPr>
        <p:spPr>
          <a:xfrm>
            <a:off x="570185" y="1640130"/>
            <a:ext cx="6214532" cy="4827423"/>
          </a:xfrm>
        </p:spPr>
        <p:txBody>
          <a:bodyPr>
            <a:normAutofit fontScale="77500" lnSpcReduction="20000"/>
          </a:bodyPr>
          <a:lstStyle/>
          <a:p>
            <a:pPr>
              <a:lnSpc>
                <a:spcPct val="120000"/>
              </a:lnSpc>
            </a:pPr>
            <a:r>
              <a:rPr lang="en-US" dirty="0"/>
              <a:t>Global support with highly knowledgeable and experienced team members in US, UK, and Germany</a:t>
            </a:r>
          </a:p>
          <a:p>
            <a:pPr>
              <a:lnSpc>
                <a:spcPct val="120000"/>
              </a:lnSpc>
            </a:pPr>
            <a:endParaRPr lang="en-US" sz="1400" dirty="0"/>
          </a:p>
          <a:p>
            <a:pPr>
              <a:lnSpc>
                <a:spcPct val="120000"/>
              </a:lnSpc>
            </a:pPr>
            <a:r>
              <a:rPr lang="en-US" dirty="0"/>
              <a:t>Dedicated 1:1 Aries Account Coordinator (AC)</a:t>
            </a:r>
          </a:p>
          <a:p>
            <a:pPr>
              <a:lnSpc>
                <a:spcPct val="120000"/>
              </a:lnSpc>
            </a:pPr>
            <a:endParaRPr lang="en-US" sz="1400" dirty="0"/>
          </a:p>
          <a:p>
            <a:pPr>
              <a:lnSpc>
                <a:spcPct val="120000"/>
              </a:lnSpc>
            </a:pPr>
            <a:r>
              <a:rPr lang="en-US" dirty="0"/>
              <a:t>Smooth migration and data transfer from system to system</a:t>
            </a:r>
          </a:p>
          <a:p>
            <a:pPr>
              <a:lnSpc>
                <a:spcPct val="120000"/>
              </a:lnSpc>
            </a:pPr>
            <a:endParaRPr lang="en-US" sz="1400" dirty="0"/>
          </a:p>
          <a:p>
            <a:pPr>
              <a:lnSpc>
                <a:spcPct val="120000"/>
              </a:lnSpc>
            </a:pPr>
            <a:r>
              <a:rPr lang="en-US" dirty="0"/>
              <a:t>Update configuration options based on customers’ unique workflows/needs</a:t>
            </a:r>
          </a:p>
          <a:p>
            <a:pPr>
              <a:lnSpc>
                <a:spcPct val="120000"/>
              </a:lnSpc>
            </a:pPr>
            <a:endParaRPr lang="en-US" dirty="0"/>
          </a:p>
          <a:p>
            <a:pPr>
              <a:lnSpc>
                <a:spcPct val="110000"/>
              </a:lnSpc>
            </a:pPr>
            <a:r>
              <a:rPr lang="en-US" dirty="0"/>
              <a:t>Thorough training and onboarding</a:t>
            </a:r>
            <a:endParaRPr lang="en-US" sz="3200" dirty="0"/>
          </a:p>
          <a:p>
            <a:pPr marL="0" indent="0">
              <a:buNone/>
            </a:pPr>
            <a:endParaRPr lang="en-US" sz="3300" dirty="0"/>
          </a:p>
        </p:txBody>
      </p:sp>
      <p:sp>
        <p:nvSpPr>
          <p:cNvPr id="5" name="Rectangle 4">
            <a:extLst>
              <a:ext uri="{FF2B5EF4-FFF2-40B4-BE49-F238E27FC236}">
                <a16:creationId xmlns:a16="http://schemas.microsoft.com/office/drawing/2014/main" id="{9031DC24-C5FC-8C44-B23A-B0FACA7AA2E9}"/>
              </a:ext>
            </a:extLst>
          </p:cNvPr>
          <p:cNvSpPr/>
          <p:nvPr/>
        </p:nvSpPr>
        <p:spPr>
          <a:xfrm>
            <a:off x="6784717" y="1640130"/>
            <a:ext cx="4868692" cy="1015663"/>
          </a:xfrm>
          <a:prstGeom prst="rect">
            <a:avLst/>
          </a:prstGeom>
        </p:spPr>
        <p:txBody>
          <a:bodyPr wrap="square">
            <a:spAutoFit/>
          </a:bodyPr>
          <a:lstStyle/>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Best-in-class service from </a:t>
            </a:r>
            <a:b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pre-launch through </a:t>
            </a:r>
          </a:p>
          <a:p>
            <a:pPr marL="342900" indent="-342900" algn="ctr">
              <a:buClr>
                <a:srgbClr val="0069AA"/>
              </a:buClr>
            </a:pPr>
            <a:r>
              <a:rPr lang="en-US" sz="2000"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post-launch and beyond</a:t>
            </a:r>
          </a:p>
        </p:txBody>
      </p:sp>
      <p:pic>
        <p:nvPicPr>
          <p:cNvPr id="6" name="Picture 5">
            <a:extLst>
              <a:ext uri="{FF2B5EF4-FFF2-40B4-BE49-F238E27FC236}">
                <a16:creationId xmlns:a16="http://schemas.microsoft.com/office/drawing/2014/main" id="{C0F8344E-30C4-F54F-BB5E-9C801C4D92E2}"/>
              </a:ext>
            </a:extLst>
          </p:cNvPr>
          <p:cNvPicPr>
            <a:picLocks noChangeAspect="1"/>
          </p:cNvPicPr>
          <p:nvPr/>
        </p:nvPicPr>
        <p:blipFill>
          <a:blip r:embed="rId2"/>
          <a:stretch>
            <a:fillRect/>
          </a:stretch>
        </p:blipFill>
        <p:spPr>
          <a:xfrm>
            <a:off x="6993779" y="2954577"/>
            <a:ext cx="4659630" cy="3380896"/>
          </a:xfrm>
          <a:prstGeom prst="rect">
            <a:avLst/>
          </a:prstGeom>
        </p:spPr>
      </p:pic>
    </p:spTree>
    <p:extLst>
      <p:ext uri="{BB962C8B-B14F-4D97-AF65-F5344CB8AC3E}">
        <p14:creationId xmlns:p14="http://schemas.microsoft.com/office/powerpoint/2010/main" val="311207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5AD374-BB6A-1B45-B28D-F343FDC8DAB6}"/>
              </a:ext>
            </a:extLst>
          </p:cNvPr>
          <p:cNvSpPr>
            <a:spLocks noGrp="1"/>
          </p:cNvSpPr>
          <p:nvPr>
            <p:ph type="title"/>
          </p:nvPr>
        </p:nvSpPr>
        <p:spPr/>
        <p:txBody>
          <a:bodyPr/>
          <a:lstStyle/>
          <a:p>
            <a:r>
              <a:rPr lang="en-US" dirty="0"/>
              <a:t>You’re in Good Company!</a:t>
            </a:r>
          </a:p>
        </p:txBody>
      </p:sp>
      <p:pic>
        <p:nvPicPr>
          <p:cNvPr id="4" name="Picture 3">
            <a:extLst>
              <a:ext uri="{FF2B5EF4-FFF2-40B4-BE49-F238E27FC236}">
                <a16:creationId xmlns:a16="http://schemas.microsoft.com/office/drawing/2014/main" id="{BA7A2524-9A38-D34E-BAD3-119769ABC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53" y="5261147"/>
            <a:ext cx="996576" cy="1076682"/>
          </a:xfrm>
          <a:prstGeom prst="rect">
            <a:avLst/>
          </a:prstGeom>
        </p:spPr>
      </p:pic>
      <p:pic>
        <p:nvPicPr>
          <p:cNvPr id="5" name="Picture 6">
            <a:extLst>
              <a:ext uri="{FF2B5EF4-FFF2-40B4-BE49-F238E27FC236}">
                <a16:creationId xmlns:a16="http://schemas.microsoft.com/office/drawing/2014/main" id="{EF0DB70C-620B-E644-814D-2DDCF9746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16" y="3642991"/>
            <a:ext cx="1198450" cy="119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C90DCB43-4939-3644-BD90-20642AEF86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9022" y="3197647"/>
            <a:ext cx="3698710" cy="548429"/>
          </a:xfrm>
          <a:prstGeom prst="rect">
            <a:avLst/>
          </a:prstGeom>
        </p:spPr>
      </p:pic>
      <p:pic>
        <p:nvPicPr>
          <p:cNvPr id="7" name="Picture 2">
            <a:extLst>
              <a:ext uri="{FF2B5EF4-FFF2-40B4-BE49-F238E27FC236}">
                <a16:creationId xmlns:a16="http://schemas.microsoft.com/office/drawing/2014/main" id="{8870E12B-71AB-A24F-9008-09A3FC3F75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240" y="5612389"/>
            <a:ext cx="1733550" cy="76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a:extLst>
              <a:ext uri="{FF2B5EF4-FFF2-40B4-BE49-F238E27FC236}">
                <a16:creationId xmlns:a16="http://schemas.microsoft.com/office/drawing/2014/main" id="{A0763E92-B032-804D-891D-CE83785B76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0023" y="3254066"/>
            <a:ext cx="2607916" cy="90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6C5E9223-BC9F-9841-AE78-22ECFCB33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612" y="4007180"/>
            <a:ext cx="1473118" cy="1473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a:extLst>
              <a:ext uri="{FF2B5EF4-FFF2-40B4-BE49-F238E27FC236}">
                <a16:creationId xmlns:a16="http://schemas.microsoft.com/office/drawing/2014/main" id="{C9A4EFC1-964A-9448-AFA9-E1B5CAE9A3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82319" y="5462393"/>
            <a:ext cx="1448659" cy="113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8">
            <a:extLst>
              <a:ext uri="{FF2B5EF4-FFF2-40B4-BE49-F238E27FC236}">
                <a16:creationId xmlns:a16="http://schemas.microsoft.com/office/drawing/2014/main" id="{822AB8C9-0396-1F4F-AA38-45927D194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3708" y="5716574"/>
            <a:ext cx="2139648" cy="53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a:extLst>
              <a:ext uri="{FF2B5EF4-FFF2-40B4-BE49-F238E27FC236}">
                <a16:creationId xmlns:a16="http://schemas.microsoft.com/office/drawing/2014/main" id="{E388AEDE-EF41-5D4F-B718-C77F72AB2DF0}"/>
              </a:ext>
            </a:extLst>
          </p:cNvPr>
          <p:cNvPicPr>
            <a:picLocks noChangeAspect="1"/>
          </p:cNvPicPr>
          <p:nvPr/>
        </p:nvPicPr>
        <p:blipFill>
          <a:blip r:embed="rId10"/>
          <a:stretch>
            <a:fillRect/>
          </a:stretch>
        </p:blipFill>
        <p:spPr>
          <a:xfrm>
            <a:off x="445529" y="2218373"/>
            <a:ext cx="1522967" cy="1009650"/>
          </a:xfrm>
          <a:prstGeom prst="rect">
            <a:avLst/>
          </a:prstGeom>
        </p:spPr>
      </p:pic>
      <p:pic>
        <p:nvPicPr>
          <p:cNvPr id="13" name="Picture 12">
            <a:extLst>
              <a:ext uri="{FF2B5EF4-FFF2-40B4-BE49-F238E27FC236}">
                <a16:creationId xmlns:a16="http://schemas.microsoft.com/office/drawing/2014/main" id="{BDCBCD39-A21C-D544-8E10-3667004E8DB3}"/>
              </a:ext>
            </a:extLst>
          </p:cNvPr>
          <p:cNvPicPr>
            <a:picLocks noChangeAspect="1"/>
          </p:cNvPicPr>
          <p:nvPr/>
        </p:nvPicPr>
        <p:blipFill rotWithShape="1">
          <a:blip r:embed="rId11"/>
          <a:srcRect l="7496" t="21273" r="7672" b="22709"/>
          <a:stretch/>
        </p:blipFill>
        <p:spPr>
          <a:xfrm>
            <a:off x="2719147" y="2404324"/>
            <a:ext cx="2129668" cy="597742"/>
          </a:xfrm>
          <a:prstGeom prst="rect">
            <a:avLst/>
          </a:prstGeom>
        </p:spPr>
      </p:pic>
      <p:pic>
        <p:nvPicPr>
          <p:cNvPr id="14" name="Picture 13">
            <a:extLst>
              <a:ext uri="{FF2B5EF4-FFF2-40B4-BE49-F238E27FC236}">
                <a16:creationId xmlns:a16="http://schemas.microsoft.com/office/drawing/2014/main" id="{77A94DCD-156D-554B-88E0-AFA9E472FAE7}"/>
              </a:ext>
            </a:extLst>
          </p:cNvPr>
          <p:cNvPicPr>
            <a:picLocks noChangeAspect="1"/>
          </p:cNvPicPr>
          <p:nvPr/>
        </p:nvPicPr>
        <p:blipFill>
          <a:blip r:embed="rId12"/>
          <a:stretch>
            <a:fillRect/>
          </a:stretch>
        </p:blipFill>
        <p:spPr>
          <a:xfrm>
            <a:off x="8235706" y="4391167"/>
            <a:ext cx="3457494" cy="632744"/>
          </a:xfrm>
          <a:prstGeom prst="rect">
            <a:avLst/>
          </a:prstGeom>
        </p:spPr>
      </p:pic>
      <p:pic>
        <p:nvPicPr>
          <p:cNvPr id="15" name="Picture 14">
            <a:extLst>
              <a:ext uri="{FF2B5EF4-FFF2-40B4-BE49-F238E27FC236}">
                <a16:creationId xmlns:a16="http://schemas.microsoft.com/office/drawing/2014/main" id="{2AF34CA8-C38E-1C41-849E-2D3800C566BB}"/>
              </a:ext>
            </a:extLst>
          </p:cNvPr>
          <p:cNvPicPr>
            <a:picLocks noChangeAspect="1"/>
          </p:cNvPicPr>
          <p:nvPr/>
        </p:nvPicPr>
        <p:blipFill>
          <a:blip r:embed="rId13"/>
          <a:stretch>
            <a:fillRect/>
          </a:stretch>
        </p:blipFill>
        <p:spPr>
          <a:xfrm>
            <a:off x="5815965" y="2404324"/>
            <a:ext cx="1943100" cy="405892"/>
          </a:xfrm>
          <a:prstGeom prst="rect">
            <a:avLst/>
          </a:prstGeom>
        </p:spPr>
      </p:pic>
      <p:pic>
        <p:nvPicPr>
          <p:cNvPr id="16" name="Picture 15">
            <a:extLst>
              <a:ext uri="{FF2B5EF4-FFF2-40B4-BE49-F238E27FC236}">
                <a16:creationId xmlns:a16="http://schemas.microsoft.com/office/drawing/2014/main" id="{2EED4B41-CA69-BE47-96C1-BCBB0C0F7FFA}"/>
              </a:ext>
            </a:extLst>
          </p:cNvPr>
          <p:cNvPicPr>
            <a:picLocks noChangeAspect="1"/>
          </p:cNvPicPr>
          <p:nvPr/>
        </p:nvPicPr>
        <p:blipFill>
          <a:blip r:embed="rId14"/>
          <a:stretch>
            <a:fillRect/>
          </a:stretch>
        </p:blipFill>
        <p:spPr>
          <a:xfrm>
            <a:off x="2377633" y="4677678"/>
            <a:ext cx="2889250" cy="465383"/>
          </a:xfrm>
          <a:prstGeom prst="rect">
            <a:avLst/>
          </a:prstGeom>
        </p:spPr>
      </p:pic>
      <p:pic>
        <p:nvPicPr>
          <p:cNvPr id="17" name="Picture 16">
            <a:extLst>
              <a:ext uri="{FF2B5EF4-FFF2-40B4-BE49-F238E27FC236}">
                <a16:creationId xmlns:a16="http://schemas.microsoft.com/office/drawing/2014/main" id="{54FA23DE-EDC0-FE45-B126-709FD75F2386}"/>
              </a:ext>
            </a:extLst>
          </p:cNvPr>
          <p:cNvPicPr>
            <a:picLocks noChangeAspect="1"/>
          </p:cNvPicPr>
          <p:nvPr/>
        </p:nvPicPr>
        <p:blipFill>
          <a:blip r:embed="rId15"/>
          <a:stretch>
            <a:fillRect/>
          </a:stretch>
        </p:blipFill>
        <p:spPr>
          <a:xfrm>
            <a:off x="10402319" y="2338535"/>
            <a:ext cx="1181033" cy="1732756"/>
          </a:xfrm>
          <a:prstGeom prst="rect">
            <a:avLst/>
          </a:prstGeom>
        </p:spPr>
      </p:pic>
      <p:pic>
        <p:nvPicPr>
          <p:cNvPr id="18" name="Picture 17">
            <a:extLst>
              <a:ext uri="{FF2B5EF4-FFF2-40B4-BE49-F238E27FC236}">
                <a16:creationId xmlns:a16="http://schemas.microsoft.com/office/drawing/2014/main" id="{09193282-32D5-514C-902A-75E09043A62F}"/>
              </a:ext>
            </a:extLst>
          </p:cNvPr>
          <p:cNvPicPr>
            <a:picLocks noChangeAspect="1"/>
          </p:cNvPicPr>
          <p:nvPr/>
        </p:nvPicPr>
        <p:blipFill>
          <a:blip r:embed="rId16"/>
          <a:stretch>
            <a:fillRect/>
          </a:stretch>
        </p:blipFill>
        <p:spPr>
          <a:xfrm>
            <a:off x="8294991" y="2441105"/>
            <a:ext cx="1651000" cy="419100"/>
          </a:xfrm>
          <a:prstGeom prst="rect">
            <a:avLst/>
          </a:prstGeom>
        </p:spPr>
      </p:pic>
      <p:pic>
        <p:nvPicPr>
          <p:cNvPr id="19" name="Picture 18">
            <a:extLst>
              <a:ext uri="{FF2B5EF4-FFF2-40B4-BE49-F238E27FC236}">
                <a16:creationId xmlns:a16="http://schemas.microsoft.com/office/drawing/2014/main" id="{79AE7A82-2D87-8E4E-8151-5013B246AFE7}"/>
              </a:ext>
            </a:extLst>
          </p:cNvPr>
          <p:cNvPicPr>
            <a:picLocks noChangeAspect="1"/>
          </p:cNvPicPr>
          <p:nvPr/>
        </p:nvPicPr>
        <p:blipFill>
          <a:blip r:embed="rId17"/>
          <a:stretch>
            <a:fillRect/>
          </a:stretch>
        </p:blipFill>
        <p:spPr>
          <a:xfrm>
            <a:off x="2034619" y="5675260"/>
            <a:ext cx="2776874" cy="666935"/>
          </a:xfrm>
          <a:prstGeom prst="rect">
            <a:avLst/>
          </a:prstGeom>
        </p:spPr>
      </p:pic>
      <p:sp>
        <p:nvSpPr>
          <p:cNvPr id="20" name="Content Placeholder 2">
            <a:extLst>
              <a:ext uri="{FF2B5EF4-FFF2-40B4-BE49-F238E27FC236}">
                <a16:creationId xmlns:a16="http://schemas.microsoft.com/office/drawing/2014/main" id="{F8D63CA6-B2B0-1842-AD57-2CC84FDCDE85}"/>
              </a:ext>
            </a:extLst>
          </p:cNvPr>
          <p:cNvSpPr txBox="1">
            <a:spLocks/>
          </p:cNvSpPr>
          <p:nvPr/>
        </p:nvSpPr>
        <p:spPr>
          <a:xfrm>
            <a:off x="644109" y="1395011"/>
            <a:ext cx="11000450" cy="4329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000" b="1" dirty="0">
                <a:solidFill>
                  <a:schemeClr val="bg2">
                    <a:lumMod val="10000"/>
                  </a:schemeClr>
                </a:solidFill>
                <a:latin typeface="Verdana" panose="020B0604030504040204" pitchFamily="34" charset="0"/>
                <a:ea typeface="Verdana" panose="020B0604030504040204" pitchFamily="34" charset="0"/>
                <a:cs typeface="Verdana" panose="020B0604030504040204" pitchFamily="34" charset="0"/>
              </a:rPr>
              <a:t>Used by thousands of scholarly publications globally</a:t>
            </a:r>
          </a:p>
        </p:txBody>
      </p:sp>
    </p:spTree>
    <p:extLst>
      <p:ext uri="{BB962C8B-B14F-4D97-AF65-F5344CB8AC3E}">
        <p14:creationId xmlns:p14="http://schemas.microsoft.com/office/powerpoint/2010/main" val="171341015"/>
      </p:ext>
    </p:extLst>
  </p:cSld>
  <p:clrMapOvr>
    <a:masterClrMapping/>
  </p:clrMapOvr>
</p:sld>
</file>

<file path=ppt/theme/theme1.xml><?xml version="1.0" encoding="utf-8"?>
<a:theme xmlns:a="http://schemas.openxmlformats.org/drawingml/2006/main" name="Office Theme">
  <a:themeElements>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ies System PPT Template 2021 [Repaired]" id="{D08BF1FE-75A8-4F4E-86A1-BE5D1079A5FF}" vid="{EF20D3BA-1891-FD4D-9376-8312FF9B30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ies Theme">
    <a:dk1>
      <a:srgbClr val="000000"/>
    </a:dk1>
    <a:lt1>
      <a:srgbClr val="FFFFFF"/>
    </a:lt1>
    <a:dk2>
      <a:srgbClr val="003462"/>
    </a:dk2>
    <a:lt2>
      <a:srgbClr val="A7A8AC"/>
    </a:lt2>
    <a:accent1>
      <a:srgbClr val="096FAF"/>
    </a:accent1>
    <a:accent2>
      <a:srgbClr val="462B6A"/>
    </a:accent2>
    <a:accent3>
      <a:srgbClr val="F15C5C"/>
    </a:accent3>
    <a:accent4>
      <a:srgbClr val="F26424"/>
    </a:accent4>
    <a:accent5>
      <a:srgbClr val="7BC580"/>
    </a:accent5>
    <a:accent6>
      <a:srgbClr val="FDBE10"/>
    </a:accent6>
    <a:hlink>
      <a:srgbClr val="096FAF"/>
    </a:hlink>
    <a:folHlink>
      <a:srgbClr val="FEFFF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FE83B25611AD47BF83F17D712C0CDD" ma:contentTypeVersion="11" ma:contentTypeDescription="Create a new document." ma:contentTypeScope="" ma:versionID="db8a7f48231199ca98060b16b3a0e677">
  <xsd:schema xmlns:xsd="http://www.w3.org/2001/XMLSchema" xmlns:xs="http://www.w3.org/2001/XMLSchema" xmlns:p="http://schemas.microsoft.com/office/2006/metadata/properties" xmlns:ns2="015ccfb8-713e-4bb8-895c-9c5ddc096636" xmlns:ns3="247f8f5e-ce20-4bdb-b821-9b0bdb6345bf" targetNamespace="http://schemas.microsoft.com/office/2006/metadata/properties" ma:root="true" ma:fieldsID="53624ddf017b2ae13e81daff104d8458" ns2:_="" ns3:_="">
    <xsd:import namespace="015ccfb8-713e-4bb8-895c-9c5ddc096636"/>
    <xsd:import namespace="247f8f5e-ce20-4bdb-b821-9b0bdb6345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5ccfb8-713e-4bb8-895c-9c5ddc0966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7f8f5e-ce20-4bdb-b821-9b0bdb6345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958B14-4353-42FF-8216-E16B262DDE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5ccfb8-713e-4bb8-895c-9c5ddc096636"/>
    <ds:schemaRef ds:uri="247f8f5e-ce20-4bdb-b821-9b0bdb6345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707308A-8629-4FED-A1D0-B6AACD978993}">
  <ds:schemaRefs>
    <ds:schemaRef ds:uri="http://schemas.microsoft.com/sharepoint/v3/contenttype/forms"/>
  </ds:schemaRefs>
</ds:datastoreItem>
</file>

<file path=customXml/itemProps3.xml><?xml version="1.0" encoding="utf-8"?>
<ds:datastoreItem xmlns:ds="http://schemas.openxmlformats.org/officeDocument/2006/customXml" ds:itemID="{EE45F3B0-FB23-4C47-A36F-AEF544B939D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600</TotalTime>
  <Words>3545</Words>
  <Application>Microsoft Macintosh PowerPoint</Application>
  <PresentationFormat>Widescreen</PresentationFormat>
  <Paragraphs>412</Paragraphs>
  <Slides>62</Slides>
  <Notes>19</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Arial</vt:lpstr>
      <vt:lpstr>Calibri</vt:lpstr>
      <vt:lpstr>Courier New</vt:lpstr>
      <vt:lpstr>Montserrat</vt:lpstr>
      <vt:lpstr>Montserrat Light</vt:lpstr>
      <vt:lpstr>Montserrat Medium</vt:lpstr>
      <vt:lpstr>Montserrat SemiBold</vt:lpstr>
      <vt:lpstr>Verdana</vt:lpstr>
      <vt:lpstr>Office Theme</vt:lpstr>
      <vt:lpstr>PowerPoint Presentation</vt:lpstr>
      <vt:lpstr>Sales Deck</vt:lpstr>
      <vt:lpstr>About Aries Systems</vt:lpstr>
      <vt:lpstr>Our Solutions</vt:lpstr>
      <vt:lpstr>End-to-End Publishing Solution</vt:lpstr>
      <vt:lpstr>Expansive Ecosystem, Optimized Workflow</vt:lpstr>
      <vt:lpstr>PowerPoint Presentation</vt:lpstr>
      <vt:lpstr>Aries Client Services Team</vt:lpstr>
      <vt:lpstr>You’re in Good Company!</vt:lpstr>
      <vt:lpstr>PowerPoint Presentation</vt:lpstr>
      <vt:lpstr>Let’s Connect: Engaged User Community</vt:lpstr>
      <vt:lpstr>Aries User Group Meetings</vt:lpstr>
      <vt:lpstr>Why Choose Aries?</vt:lpstr>
      <vt:lpstr>PowerPoint Presentation</vt:lpstr>
      <vt:lpstr>PowerPoint Presentation</vt:lpstr>
      <vt:lpstr>Editorial Manager Overview</vt:lpstr>
      <vt:lpstr>Editorial Manager Basic System Structure</vt:lpstr>
      <vt:lpstr>Supporting the Editorial Workflow</vt:lpstr>
      <vt:lpstr>Highly Customizable &amp; Flexible System</vt:lpstr>
      <vt:lpstr>PowerPoint Presentation</vt:lpstr>
      <vt:lpstr>PowerPoint Presentation</vt:lpstr>
      <vt:lpstr>PowerPoint Presentation</vt:lpstr>
      <vt:lpstr>ProduXion Manager Overview</vt:lpstr>
      <vt:lpstr>ProduXion Manager Basic System Structure</vt:lpstr>
      <vt:lpstr>Supporting the Production Workflow</vt:lpstr>
      <vt:lpstr>PowerPoint Presentation</vt:lpstr>
      <vt:lpstr>PowerPoint Presentation</vt:lpstr>
      <vt:lpstr>PowerPoint Presentation</vt:lpstr>
      <vt:lpstr>PowerPoint Presentation</vt:lpstr>
      <vt:lpstr>Introduction to LiXuid Manuscript</vt:lpstr>
      <vt:lpstr>All About XML</vt:lpstr>
      <vt:lpstr>Key Benefits of XML-First Workflows</vt:lpstr>
      <vt:lpstr>PowerPoint Presentation</vt:lpstr>
      <vt:lpstr>The LiXuid Manuscript Vision</vt:lpstr>
      <vt:lpstr>LiXuid Development</vt:lpstr>
      <vt:lpstr>LiXuid Development Timeline</vt:lpstr>
      <vt:lpstr>LiXuid Development Timeline</vt:lpstr>
      <vt:lpstr>The LiXuid Manuscript Journey</vt:lpstr>
      <vt:lpstr>The LiXuid Manuscript Journey</vt:lpstr>
      <vt:lpstr>LiXuid Development</vt:lpstr>
      <vt:lpstr>PowerPoint Presentation</vt:lpstr>
      <vt:lpstr>Xtract: Automatic Metadata Extraction </vt:lpstr>
      <vt:lpstr>Traditional Production Workflow</vt:lpstr>
      <vt:lpstr>Enhanced Production Workflow</vt:lpstr>
      <vt:lpstr>PowerPoint Presentation</vt:lpstr>
      <vt:lpstr>PowerPoint Presentation</vt:lpstr>
      <vt:lpstr>PowerPoint Presentation</vt:lpstr>
      <vt:lpstr>Copyediting via XML Editing Environment</vt:lpstr>
      <vt:lpstr>Quick Tour</vt:lpstr>
      <vt:lpstr>Pilot Customer Update</vt:lpstr>
      <vt:lpstr>Usability Test Findings</vt:lpstr>
      <vt:lpstr>LiXuid Development</vt:lpstr>
      <vt:lpstr>PowerPoint Presentation</vt:lpstr>
      <vt:lpstr>LiXuid Development</vt:lpstr>
      <vt:lpstr>PowerPoint Presentation</vt:lpstr>
      <vt:lpstr>Full-text Conversion (Word -&gt; XML)</vt:lpstr>
      <vt:lpstr>PowerPoint Presentation</vt:lpstr>
      <vt:lpstr>Aries XML</vt:lpstr>
      <vt:lpstr>Questions?</vt:lpstr>
      <vt:lpstr>PowerPoint Presentation</vt:lpstr>
      <vt:lpstr>Extra Icons</vt:lpstr>
      <vt:lpstr>Aries Logos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 Bowen</dc:creator>
  <cp:lastModifiedBy>Alison Sousa</cp:lastModifiedBy>
  <cp:revision>14</cp:revision>
  <dcterms:created xsi:type="dcterms:W3CDTF">2021-05-06T20:02:20Z</dcterms:created>
  <dcterms:modified xsi:type="dcterms:W3CDTF">2021-07-13T19:09:36Z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0x01010064FE83B25611AD47BF83F17D712C0CDD</vt:lpwstr>
  </property>
</Properties>
</file>